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300" r:id="rId2"/>
    <p:sldId id="263" r:id="rId3"/>
    <p:sldId id="264" r:id="rId4"/>
    <p:sldId id="265" r:id="rId5"/>
    <p:sldId id="266" r:id="rId6"/>
    <p:sldId id="267" r:id="rId7"/>
    <p:sldId id="262" r:id="rId8"/>
    <p:sldId id="268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8" r:id="rId22"/>
    <p:sldId id="289" r:id="rId23"/>
    <p:sldId id="296" r:id="rId24"/>
    <p:sldId id="297" r:id="rId25"/>
    <p:sldId id="298" r:id="rId26"/>
    <p:sldId id="299" r:id="rId27"/>
    <p:sldId id="301" r:id="rId28"/>
    <p:sldId id="295" r:id="rId29"/>
  </p:sldIdLst>
  <p:sldSz cx="12192000" cy="6858000"/>
  <p:notesSz cx="6858000" cy="9144000"/>
  <p:defaultTextStyle>
    <a:defPPr>
      <a:defRPr lang="en-B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1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1F1"/>
    <a:srgbClr val="F96769"/>
    <a:srgbClr val="FB3851"/>
    <a:srgbClr val="F9566C"/>
    <a:srgbClr val="38A7EC"/>
    <a:srgbClr val="2E85B9"/>
    <a:srgbClr val="FF5F23"/>
    <a:srgbClr val="FF5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702"/>
    <p:restoredTop sz="96719"/>
  </p:normalViewPr>
  <p:slideViewPr>
    <p:cSldViewPr snapToGrid="0" snapToObjects="1">
      <p:cViewPr varScale="1">
        <p:scale>
          <a:sx n="129" d="100"/>
          <a:sy n="129" d="100"/>
        </p:scale>
        <p:origin x="216" y="5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10T11:34:10.991" idx="1">
    <p:pos x="6947" y="315"/>
    <p:text/>
    <p:extLst>
      <p:ext uri="{C676402C-5697-4E1C-873F-D02D1690AC5C}">
        <p15:threadingInfo xmlns:p15="http://schemas.microsoft.com/office/powerpoint/2012/main" timeZoneBias="-3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10T11:34:10.991" idx="1">
    <p:pos x="6947" y="315"/>
    <p:text/>
    <p:extLst>
      <p:ext uri="{C676402C-5697-4E1C-873F-D02D1690AC5C}">
        <p15:threadingInfo xmlns:p15="http://schemas.microsoft.com/office/powerpoint/2012/main" timeZoneBias="-3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D43F30-6674-EF48-973A-B15B3CBB80D9}" type="datetimeFigureOut">
              <a:rPr lang="en-CH" smtClean="0"/>
              <a:t>13.01.21</a:t>
            </a:fld>
            <a:endParaRPr lang="en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6B248-1D43-5E4C-9911-A0A0D22C660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454221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6B248-1D43-5E4C-9911-A0A0D22C660B}" type="slidenum">
              <a:rPr lang="en-CH" smtClean="0"/>
              <a:t>1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138427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F284E-33DE-494E-9F89-7A01CC1177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61B680-CF75-4C44-836B-DE017BD9C2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3908D-ED33-0B42-A400-D9B303CD9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5FFDA-0351-1448-B7F4-BEDE2D5D8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5F14E-E016-534B-B259-015EDE575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1849362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B3922-0F2F-594E-8590-26DD8BE26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E18E95-4B3C-8D4D-85CB-AF8FE7618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83074-A0ED-EB4F-A1BA-828EFD878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5F334-1B6D-DB44-AE0D-7C3E8CC35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6CBBC-BA61-4047-BC5C-D2A494F0D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2387886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01FCF8-D9B9-6147-B437-3CB104EB38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87E3DE-89F8-6548-9BEA-335A19AF3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66DC4-B1AC-C44D-858F-E2C4BC5DA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35B90-660D-5A4E-9529-3F918FAF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FFD9A-E646-4C4B-8FC9-53043F63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2410045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C751E-544E-E544-8B26-A3FB5604A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7EE958-216A-9E4B-B80E-02305F907F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9EBA8-51AA-7146-9716-BFF491B65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04B1B-5142-954F-8E23-178E21E4F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C748C-CBBC-2E48-96BC-BE62E91D4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48085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96E05-4B56-6E40-8199-3023D8144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4EBB69-C54C-0445-A902-50C1230EF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2561FD-BF12-D845-8394-72BD3AA57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E16D9-6B2F-4942-90D6-1F232CEBE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E7047-EB2C-EF4B-90C6-8BBDB510F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1295803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43843-8219-5446-A2D6-E048E54A4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4AB76-7BFB-1049-9A9F-02A59E38D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7E9348-DBB8-D540-9B50-D1300305A2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9B7019-2830-2A43-9769-4B3417689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9B0281-CAEC-944C-95F2-3E32E9AF1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0EFBE7-B585-0545-A12C-6FD1D44D7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222974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D4BD5-6B2A-3C4A-9EEC-27C5C89D7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82A6B7-A577-E443-8618-34C4D25AF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F49090-FEB3-D445-ABC0-596384B81C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34E47D-6ADE-BD4A-8B00-F95071978A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5C2095-C7AB-D84C-9674-5BEA70D365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DCE424-4D23-214E-906B-BFACC30BB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6D0150-9678-AE47-872D-E6E5A42B1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685DF3-B336-5F41-93D0-6CBA83BD0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2574742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A557C-2ED4-A341-BC12-03FB20085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9F6552-9AF3-6246-8E0B-4809A9410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08D700-0E5B-6F41-A846-8B7E6B3CE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C02EE9-65D3-EC4B-B1F1-39996CAAE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1569465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A7FA3C-1303-3D43-B09C-EE76E4463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0FF87-9358-9D47-B0A3-6F2F0E2EF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11B16B-4316-5A44-B60A-19B52C914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3196767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37282-97C1-D84F-8376-1AADEE675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ABA22-6DD8-0842-94D9-ADFDBDF26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0B5284-DDAD-DA41-A77B-82108319E7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A8C29A-BD6C-E446-9DAB-CC17F0D25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89BA33-C180-014A-9811-18128F8FE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7CF52D-361A-704D-8F1A-2E7AD3E7B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2913649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BE062-3F30-EF4A-BEDF-D1825EA72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4BC44C-894D-4C4B-9EAC-5496371F27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B304E-794E-A64F-B91B-2A0B16F107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0B63FB-5925-A541-892C-DCBC4DCB2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4D7D14-936E-374B-8DBC-426091FF8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584D14-7CE9-8345-A6A8-BF4026D42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3592590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F8E9C1-B993-7E48-A8BF-018F009F6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06BFC-583F-A64A-ADEE-2F166FB8E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901F4-7F19-B944-91ED-A76FDBE2D2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AB2F8-B036-5747-AAC3-13B7E89BBDED}" type="datetimeFigureOut">
              <a:rPr lang="en-BT" smtClean="0"/>
              <a:t>1/13/21</a:t>
            </a:fld>
            <a:endParaRPr lang="en-B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4A430F-BF54-0247-8033-8B310B6AF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01F973-4B05-1D46-992D-BE5AB96E28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8773D-ECA6-B64E-B1D7-8326B4579FBA}" type="slidenum">
              <a:rPr lang="en-BT" smtClean="0"/>
              <a:t>‹#›</a:t>
            </a:fld>
            <a:endParaRPr lang="en-BT"/>
          </a:p>
        </p:txBody>
      </p:sp>
    </p:spTree>
    <p:extLst>
      <p:ext uri="{BB962C8B-B14F-4D97-AF65-F5344CB8AC3E}">
        <p14:creationId xmlns:p14="http://schemas.microsoft.com/office/powerpoint/2010/main" val="29550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hyperlink" Target="https://bhutan.eregulations.org/?l=e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64D86B-FB9E-EC45-9402-43A9E57976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56" b="4681"/>
          <a:stretch/>
        </p:blipFill>
        <p:spPr>
          <a:xfrm>
            <a:off x="1" y="-581804"/>
            <a:ext cx="12191999" cy="7235071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2CDBF4E-7069-6845-8FAF-6EEBBBD524A5}"/>
              </a:ext>
            </a:extLst>
          </p:cNvPr>
          <p:cNvSpPr/>
          <p:nvPr/>
        </p:nvSpPr>
        <p:spPr>
          <a:xfrm>
            <a:off x="-106680" y="4693984"/>
            <a:ext cx="12444481" cy="2276573"/>
          </a:xfrm>
          <a:prstGeom prst="rect">
            <a:avLst/>
          </a:prstGeom>
          <a:solidFill>
            <a:srgbClr val="2E85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51A43B-D1E6-6B4D-A3F9-74C1B706128D}"/>
              </a:ext>
            </a:extLst>
          </p:cNvPr>
          <p:cNvSpPr txBox="1"/>
          <p:nvPr/>
        </p:nvSpPr>
        <p:spPr>
          <a:xfrm>
            <a:off x="1524000" y="4923035"/>
            <a:ext cx="8426940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T" sz="2800" b="1" dirty="0">
                <a:solidFill>
                  <a:schemeClr val="bg1"/>
                </a:solidFill>
                <a:latin typeface="Avenir Book" panose="02000503020000020003" pitchFamily="2" charset="0"/>
              </a:rPr>
              <a:t>eRegulations Bhutan</a:t>
            </a:r>
          </a:p>
          <a:p>
            <a:endParaRPr lang="en-BT" sz="1050" b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r>
              <a:rPr lang="en-BT" sz="1200" b="1" spc="300" dirty="0">
                <a:solidFill>
                  <a:schemeClr val="bg1"/>
                </a:solidFill>
                <a:latin typeface="Avenir Book" panose="02000503020000020003" pitchFamily="2" charset="0"/>
              </a:rPr>
              <a:t>YOUR STEP-BY-STEP GUIDE ON INVESTMENT PROCEDURES IN BHUTAN</a:t>
            </a:r>
          </a:p>
          <a:p>
            <a:endParaRPr lang="en-BT" sz="1050" b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r>
              <a:rPr lang="en-BT" b="1" dirty="0">
                <a:solidFill>
                  <a:schemeClr val="bg1"/>
                </a:solidFill>
                <a:latin typeface="Avenir Book" panose="02000503020000020003" pitchFamily="2" charset="0"/>
              </a:rPr>
              <a:t>Discover this new service to investors </a:t>
            </a:r>
          </a:p>
          <a:p>
            <a:r>
              <a:rPr lang="en-US" sz="2800" b="1" dirty="0" err="1">
                <a:solidFill>
                  <a:schemeClr val="bg1"/>
                </a:solidFill>
                <a:latin typeface="Avenir Book" panose="02000503020000020003" pitchFamily="2" charset="0"/>
              </a:rPr>
              <a:t>i</a:t>
            </a:r>
            <a:r>
              <a:rPr lang="en-BT" sz="2800" b="1" dirty="0">
                <a:solidFill>
                  <a:schemeClr val="bg1"/>
                </a:solidFill>
                <a:latin typeface="Avenir Book" panose="02000503020000020003" pitchFamily="2" charset="0"/>
              </a:rPr>
              <a:t>n 3 minutes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44837B4-8EF1-804A-8818-A80E8239B0A9}"/>
              </a:ext>
            </a:extLst>
          </p:cNvPr>
          <p:cNvCxnSpPr>
            <a:cxnSpLocks/>
          </p:cNvCxnSpPr>
          <p:nvPr/>
        </p:nvCxnSpPr>
        <p:spPr>
          <a:xfrm>
            <a:off x="1524000" y="5832271"/>
            <a:ext cx="73771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351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E2560F-FEF3-1644-89ED-FAC986899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3206" y="536448"/>
            <a:ext cx="7813818" cy="6274733"/>
          </a:xfrm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7EBFFAB-6A5B-DE4A-9EFC-BEF080D9F613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2C37E41-A76D-FD40-87C2-EB30A798DEA8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</a:t>
            </a:r>
            <a:r>
              <a:rPr lang="fr-CH" sz="2300" b="1" dirty="0" err="1">
                <a:solidFill>
                  <a:srgbClr val="2E85B9"/>
                </a:solidFill>
              </a:rPr>
              <a:t>presented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from</a:t>
            </a:r>
            <a:r>
              <a:rPr lang="fr-CH" sz="2300" b="1" dirty="0">
                <a:solidFill>
                  <a:srgbClr val="2E85B9"/>
                </a:solidFill>
              </a:rPr>
              <a:t> the </a:t>
            </a:r>
            <a:r>
              <a:rPr lang="fr-CH" sz="2300" b="1" dirty="0" err="1">
                <a:solidFill>
                  <a:srgbClr val="2E85B9"/>
                </a:solidFill>
              </a:rPr>
              <a:t>user’s</a:t>
            </a:r>
            <a:r>
              <a:rPr lang="fr-CH" sz="2300" b="1" dirty="0">
                <a:solidFill>
                  <a:srgbClr val="2E85B9"/>
                </a:solidFill>
              </a:rPr>
              <a:t> point of </a:t>
            </a:r>
            <a:r>
              <a:rPr lang="fr-CH" sz="2300" b="1" dirty="0" err="1">
                <a:solidFill>
                  <a:srgbClr val="2E85B9"/>
                </a:solidFill>
              </a:rPr>
              <a:t>view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7E17C0-38B5-1A43-9C47-FD1E4059D2F2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2400">
                <a:solidFill>
                  <a:schemeClr val="bg1"/>
                </a:solidFill>
              </a:rPr>
              <a:t>The procedure summary page 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F15F22-09BF-4E48-BF95-56E543081FF8}"/>
              </a:ext>
            </a:extLst>
          </p:cNvPr>
          <p:cNvSpPr/>
          <p:nvPr/>
        </p:nvSpPr>
        <p:spPr>
          <a:xfrm rot="2700000">
            <a:off x="1278963" y="117367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2CE30B8-7436-584C-9CC6-4C1096DC4EFE}"/>
              </a:ext>
            </a:extLst>
          </p:cNvPr>
          <p:cNvSpPr>
            <a:spLocks/>
          </p:cNvSpPr>
          <p:nvPr/>
        </p:nvSpPr>
        <p:spPr>
          <a:xfrm>
            <a:off x="233808" y="629988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A complete list of steps in a procedure 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D9A40E2-A593-7D40-8CF6-CA66551CB975}"/>
              </a:ext>
            </a:extLst>
          </p:cNvPr>
          <p:cNvSpPr>
            <a:spLocks/>
          </p:cNvSpPr>
          <p:nvPr/>
        </p:nvSpPr>
        <p:spPr>
          <a:xfrm>
            <a:off x="232759" y="4891258"/>
            <a:ext cx="1860705" cy="185972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br>
              <a:rPr lang="fr-CH" sz="1600" dirty="0">
                <a:solidFill>
                  <a:schemeClr val="tx1"/>
                </a:solidFill>
              </a:rPr>
            </a:br>
            <a:r>
              <a:rPr lang="en-BT" sz="1600">
                <a:solidFill>
                  <a:schemeClr val="tx1"/>
                </a:solidFill>
              </a:rPr>
              <a:t>Every interaction with a civil servant is considered</a:t>
            </a:r>
            <a:r>
              <a:rPr lang="fr-CH" sz="1600" dirty="0">
                <a:solidFill>
                  <a:schemeClr val="tx1"/>
                </a:solidFill>
              </a:rPr>
              <a:t> </a:t>
            </a:r>
            <a:r>
              <a:rPr lang="en-BT" sz="1600">
                <a:solidFill>
                  <a:schemeClr val="tx1"/>
                </a:solidFill>
              </a:rPr>
              <a:t>a step</a:t>
            </a:r>
            <a:endParaRPr lang="en-BT" sz="1600" dirty="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BC8ECE1-DFB9-6742-B845-62BD18294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512" y="5017785"/>
            <a:ext cx="311061" cy="3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33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E2560F-FEF3-1644-89ED-FAC986899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3206" y="536448"/>
            <a:ext cx="7813818" cy="6274733"/>
          </a:xfrm>
          <a:ln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783038F-6A69-B145-9EB5-3D992DD01286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6F14FC-6B29-194F-9B6B-6FD5B43CBAF7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</a:t>
            </a:r>
            <a:r>
              <a:rPr lang="fr-CH" sz="2300" b="1" dirty="0" err="1">
                <a:solidFill>
                  <a:srgbClr val="2E85B9"/>
                </a:solidFill>
              </a:rPr>
              <a:t>presented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from</a:t>
            </a:r>
            <a:r>
              <a:rPr lang="fr-CH" sz="2300" b="1" dirty="0">
                <a:solidFill>
                  <a:srgbClr val="2E85B9"/>
                </a:solidFill>
              </a:rPr>
              <a:t> the </a:t>
            </a:r>
            <a:r>
              <a:rPr lang="fr-CH" sz="2300" b="1" dirty="0" err="1">
                <a:solidFill>
                  <a:srgbClr val="2E85B9"/>
                </a:solidFill>
              </a:rPr>
              <a:t>user’s</a:t>
            </a:r>
            <a:r>
              <a:rPr lang="fr-CH" sz="2300" b="1" dirty="0">
                <a:solidFill>
                  <a:srgbClr val="2E85B9"/>
                </a:solidFill>
              </a:rPr>
              <a:t> point of </a:t>
            </a:r>
            <a:r>
              <a:rPr lang="fr-CH" sz="2300" b="1" dirty="0" err="1">
                <a:solidFill>
                  <a:srgbClr val="2E85B9"/>
                </a:solidFill>
              </a:rPr>
              <a:t>view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F8F0DBC-35E6-DE42-BF12-D72D319CD9BE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2400">
                <a:solidFill>
                  <a:schemeClr val="bg1"/>
                </a:solidFill>
              </a:rPr>
              <a:t>The procedure summary page 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255307-4EAA-D341-B19B-2ACA3B56F899}"/>
              </a:ext>
            </a:extLst>
          </p:cNvPr>
          <p:cNvSpPr/>
          <p:nvPr/>
        </p:nvSpPr>
        <p:spPr>
          <a:xfrm rot="2700000">
            <a:off x="1278963" y="117367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E75AF9B-5E01-7D43-BD6C-D6592E5CCA38}"/>
              </a:ext>
            </a:extLst>
          </p:cNvPr>
          <p:cNvSpPr>
            <a:spLocks/>
          </p:cNvSpPr>
          <p:nvPr/>
        </p:nvSpPr>
        <p:spPr>
          <a:xfrm>
            <a:off x="233808" y="629988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A complete list of steps in a procedure 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67826E-EEC2-904A-AC69-D171F2C79B03}"/>
              </a:ext>
            </a:extLst>
          </p:cNvPr>
          <p:cNvSpPr/>
          <p:nvPr/>
        </p:nvSpPr>
        <p:spPr>
          <a:xfrm rot="2700000">
            <a:off x="9649781" y="162090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B18DA55-A3F4-8B4E-BE7B-ECBAB99DD514}"/>
              </a:ext>
            </a:extLst>
          </p:cNvPr>
          <p:cNvSpPr>
            <a:spLocks/>
          </p:cNvSpPr>
          <p:nvPr/>
        </p:nvSpPr>
        <p:spPr>
          <a:xfrm>
            <a:off x="9701877" y="1122365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List of all entities involved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2616565-B5E5-0D40-A9BD-6F47DF0E5876}"/>
              </a:ext>
            </a:extLst>
          </p:cNvPr>
          <p:cNvSpPr>
            <a:spLocks/>
          </p:cNvSpPr>
          <p:nvPr/>
        </p:nvSpPr>
        <p:spPr>
          <a:xfrm>
            <a:off x="232759" y="4891258"/>
            <a:ext cx="1860705" cy="185972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br>
              <a:rPr lang="fr-CH" sz="1600" dirty="0">
                <a:solidFill>
                  <a:schemeClr val="tx1"/>
                </a:solidFill>
              </a:rPr>
            </a:br>
            <a:r>
              <a:rPr lang="en-BT" sz="1600">
                <a:solidFill>
                  <a:schemeClr val="tx1"/>
                </a:solidFill>
              </a:rPr>
              <a:t>Every interaction with a civil servant is considered</a:t>
            </a:r>
            <a:r>
              <a:rPr lang="fr-CH" sz="1600" dirty="0">
                <a:solidFill>
                  <a:schemeClr val="tx1"/>
                </a:solidFill>
              </a:rPr>
              <a:t> </a:t>
            </a:r>
            <a:r>
              <a:rPr lang="en-BT" sz="1600">
                <a:solidFill>
                  <a:schemeClr val="tx1"/>
                </a:solidFill>
              </a:rPr>
              <a:t>a step</a:t>
            </a:r>
            <a:endParaRPr lang="en-BT" sz="1600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6B18E49-D9C0-8D4B-A1CF-DB4C706F0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512" y="5017785"/>
            <a:ext cx="311061" cy="3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16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E2560F-FEF3-1644-89ED-FAC986899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3206" y="536448"/>
            <a:ext cx="7813818" cy="6274733"/>
          </a:xfrm>
          <a:ln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BC47CE1-0FB9-BE41-8B6A-CBB315EFA377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BB243E-3754-A84B-8CAC-CB74D3AB5B51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</a:t>
            </a:r>
            <a:r>
              <a:rPr lang="fr-CH" sz="2300" b="1" dirty="0" err="1">
                <a:solidFill>
                  <a:srgbClr val="2E85B9"/>
                </a:solidFill>
              </a:rPr>
              <a:t>presented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from</a:t>
            </a:r>
            <a:r>
              <a:rPr lang="fr-CH" sz="2300" b="1" dirty="0">
                <a:solidFill>
                  <a:srgbClr val="2E85B9"/>
                </a:solidFill>
              </a:rPr>
              <a:t> the </a:t>
            </a:r>
            <a:r>
              <a:rPr lang="fr-CH" sz="2300" b="1" dirty="0" err="1">
                <a:solidFill>
                  <a:srgbClr val="2E85B9"/>
                </a:solidFill>
              </a:rPr>
              <a:t>user’s</a:t>
            </a:r>
            <a:r>
              <a:rPr lang="fr-CH" sz="2300" b="1" dirty="0">
                <a:solidFill>
                  <a:srgbClr val="2E85B9"/>
                </a:solidFill>
              </a:rPr>
              <a:t> point of </a:t>
            </a:r>
            <a:r>
              <a:rPr lang="fr-CH" sz="2300" b="1" dirty="0" err="1">
                <a:solidFill>
                  <a:srgbClr val="2E85B9"/>
                </a:solidFill>
              </a:rPr>
              <a:t>view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9EF725F-E35B-F448-988A-2AB95E82722B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2400">
                <a:solidFill>
                  <a:schemeClr val="bg1"/>
                </a:solidFill>
              </a:rPr>
              <a:t>The procedure summary page 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3761CB-BADC-7242-8950-177141CD10A4}"/>
              </a:ext>
            </a:extLst>
          </p:cNvPr>
          <p:cNvSpPr/>
          <p:nvPr/>
        </p:nvSpPr>
        <p:spPr>
          <a:xfrm rot="2700000">
            <a:off x="1278963" y="117367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94F4EE-FA10-934C-856A-F67A0CC4C229}"/>
              </a:ext>
            </a:extLst>
          </p:cNvPr>
          <p:cNvSpPr>
            <a:spLocks/>
          </p:cNvSpPr>
          <p:nvPr/>
        </p:nvSpPr>
        <p:spPr>
          <a:xfrm>
            <a:off x="233808" y="629988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A complete list of steps in a procedure 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9A56DBD-FAD3-874E-A149-B60B909294C6}"/>
              </a:ext>
            </a:extLst>
          </p:cNvPr>
          <p:cNvSpPr/>
          <p:nvPr/>
        </p:nvSpPr>
        <p:spPr>
          <a:xfrm rot="2700000">
            <a:off x="9649781" y="162090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AC90CF1-D4E1-9C45-BF3B-E01ECF031CD6}"/>
              </a:ext>
            </a:extLst>
          </p:cNvPr>
          <p:cNvSpPr>
            <a:spLocks/>
          </p:cNvSpPr>
          <p:nvPr/>
        </p:nvSpPr>
        <p:spPr>
          <a:xfrm>
            <a:off x="9701877" y="1122365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List of all entities involved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11B3632-FA7E-424D-9C04-C99A47C9DB00}"/>
              </a:ext>
            </a:extLst>
          </p:cNvPr>
          <p:cNvSpPr/>
          <p:nvPr/>
        </p:nvSpPr>
        <p:spPr>
          <a:xfrm rot="2700000">
            <a:off x="9661505" y="364900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A75D164-E620-2E45-BE47-82C809C6FA56}"/>
              </a:ext>
            </a:extLst>
          </p:cNvPr>
          <p:cNvSpPr>
            <a:spLocks/>
          </p:cNvSpPr>
          <p:nvPr/>
        </p:nvSpPr>
        <p:spPr>
          <a:xfrm>
            <a:off x="9713601" y="3150465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Results </a:t>
            </a:r>
            <a:br>
              <a:rPr lang="fr-CH" dirty="0">
                <a:solidFill>
                  <a:schemeClr val="bg1"/>
                </a:solidFill>
              </a:rPr>
            </a:br>
            <a:r>
              <a:rPr lang="en-BT">
                <a:solidFill>
                  <a:schemeClr val="bg1"/>
                </a:solidFill>
              </a:rPr>
              <a:t>of t</a:t>
            </a:r>
            <a:r>
              <a:rPr lang="en-US" dirty="0">
                <a:solidFill>
                  <a:schemeClr val="bg1"/>
                </a:solidFill>
              </a:rPr>
              <a:t>he</a:t>
            </a:r>
            <a:r>
              <a:rPr lang="en-BT">
                <a:solidFill>
                  <a:schemeClr val="bg1"/>
                </a:solidFill>
              </a:rPr>
              <a:t> procedure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A216235-CCC9-2A4F-A366-E93200657BBE}"/>
              </a:ext>
            </a:extLst>
          </p:cNvPr>
          <p:cNvSpPr>
            <a:spLocks/>
          </p:cNvSpPr>
          <p:nvPr/>
        </p:nvSpPr>
        <p:spPr>
          <a:xfrm>
            <a:off x="232759" y="4891258"/>
            <a:ext cx="1860705" cy="185972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br>
              <a:rPr lang="fr-CH" sz="1600" dirty="0">
                <a:solidFill>
                  <a:schemeClr val="tx1"/>
                </a:solidFill>
              </a:rPr>
            </a:br>
            <a:r>
              <a:rPr lang="en-BT" sz="1600">
                <a:solidFill>
                  <a:schemeClr val="tx1"/>
                </a:solidFill>
              </a:rPr>
              <a:t>Every interaction with a civil servant is considered</a:t>
            </a:r>
            <a:r>
              <a:rPr lang="fr-CH" sz="1600" dirty="0">
                <a:solidFill>
                  <a:schemeClr val="tx1"/>
                </a:solidFill>
              </a:rPr>
              <a:t> </a:t>
            </a:r>
            <a:r>
              <a:rPr lang="en-BT" sz="1600">
                <a:solidFill>
                  <a:schemeClr val="tx1"/>
                </a:solidFill>
              </a:rPr>
              <a:t>a step</a:t>
            </a:r>
            <a:endParaRPr lang="en-BT" sz="1600" dirty="0">
              <a:solidFill>
                <a:schemeClr val="tx1"/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B62DAF8-1C78-AD48-AA54-50B166C71A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512" y="5017785"/>
            <a:ext cx="311061" cy="3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30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E2560F-FEF3-1644-89ED-FAC986899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3206" y="536448"/>
            <a:ext cx="7813818" cy="6274733"/>
          </a:xfrm>
          <a:ln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430E40-F4F6-344F-AD78-16DC4B300C15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7062561-BB25-7A4A-8ACB-34D6867DB1C2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</a:t>
            </a:r>
            <a:r>
              <a:rPr lang="fr-CH" sz="2300" b="1" dirty="0" err="1">
                <a:solidFill>
                  <a:srgbClr val="2E85B9"/>
                </a:solidFill>
              </a:rPr>
              <a:t>presented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from</a:t>
            </a:r>
            <a:r>
              <a:rPr lang="fr-CH" sz="2300" b="1" dirty="0">
                <a:solidFill>
                  <a:srgbClr val="2E85B9"/>
                </a:solidFill>
              </a:rPr>
              <a:t> the </a:t>
            </a:r>
            <a:r>
              <a:rPr lang="fr-CH" sz="2300" b="1" dirty="0" err="1">
                <a:solidFill>
                  <a:srgbClr val="2E85B9"/>
                </a:solidFill>
              </a:rPr>
              <a:t>user’s</a:t>
            </a:r>
            <a:r>
              <a:rPr lang="fr-CH" sz="2300" b="1" dirty="0">
                <a:solidFill>
                  <a:srgbClr val="2E85B9"/>
                </a:solidFill>
              </a:rPr>
              <a:t> point of </a:t>
            </a:r>
            <a:r>
              <a:rPr lang="fr-CH" sz="2300" b="1" dirty="0" err="1">
                <a:solidFill>
                  <a:srgbClr val="2E85B9"/>
                </a:solidFill>
              </a:rPr>
              <a:t>view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225F3A1-9EFF-ED46-836F-7D32BF7D277B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2400">
                <a:solidFill>
                  <a:schemeClr val="bg1"/>
                </a:solidFill>
              </a:rPr>
              <a:t>The procedure summary page 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019224-8B0D-F94F-AF30-BE2DD16AF796}"/>
              </a:ext>
            </a:extLst>
          </p:cNvPr>
          <p:cNvSpPr/>
          <p:nvPr/>
        </p:nvSpPr>
        <p:spPr>
          <a:xfrm rot="2700000">
            <a:off x="1278963" y="117367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804E254-9FF7-D74F-B361-159EA3E8CA44}"/>
              </a:ext>
            </a:extLst>
          </p:cNvPr>
          <p:cNvSpPr>
            <a:spLocks/>
          </p:cNvSpPr>
          <p:nvPr/>
        </p:nvSpPr>
        <p:spPr>
          <a:xfrm>
            <a:off x="233808" y="629988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A complete list of steps in a procedure 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4DA156-63EC-BE48-BB8C-FFDC620EC548}"/>
              </a:ext>
            </a:extLst>
          </p:cNvPr>
          <p:cNvSpPr/>
          <p:nvPr/>
        </p:nvSpPr>
        <p:spPr>
          <a:xfrm rot="2700000">
            <a:off x="9649781" y="162090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1CCDE0E-EBDB-7642-B2B4-C1E98708FDF0}"/>
              </a:ext>
            </a:extLst>
          </p:cNvPr>
          <p:cNvSpPr>
            <a:spLocks/>
          </p:cNvSpPr>
          <p:nvPr/>
        </p:nvSpPr>
        <p:spPr>
          <a:xfrm>
            <a:off x="9701877" y="1122365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List of all entities involved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C1F9B17-7FE3-4841-9992-7A161FBBA16F}"/>
              </a:ext>
            </a:extLst>
          </p:cNvPr>
          <p:cNvSpPr/>
          <p:nvPr/>
        </p:nvSpPr>
        <p:spPr>
          <a:xfrm rot="2700000">
            <a:off x="9661505" y="364900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7335147-9576-9C4B-AC55-440EC766081C}"/>
              </a:ext>
            </a:extLst>
          </p:cNvPr>
          <p:cNvSpPr>
            <a:spLocks/>
          </p:cNvSpPr>
          <p:nvPr/>
        </p:nvSpPr>
        <p:spPr>
          <a:xfrm>
            <a:off x="9713601" y="3150465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Results</a:t>
            </a:r>
            <a:br>
              <a:rPr lang="fr-CH" dirty="0">
                <a:solidFill>
                  <a:schemeClr val="bg1"/>
                </a:solidFill>
              </a:rPr>
            </a:br>
            <a:r>
              <a:rPr lang="en-BT">
                <a:solidFill>
                  <a:schemeClr val="bg1"/>
                </a:solidFill>
              </a:rPr>
              <a:t>of t</a:t>
            </a:r>
            <a:r>
              <a:rPr lang="en-US" dirty="0">
                <a:solidFill>
                  <a:schemeClr val="bg1"/>
                </a:solidFill>
              </a:rPr>
              <a:t>he</a:t>
            </a:r>
            <a:r>
              <a:rPr lang="en-BT">
                <a:solidFill>
                  <a:schemeClr val="bg1"/>
                </a:solidFill>
              </a:rPr>
              <a:t> procedure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80D6372-D55B-4F40-92F5-2B555ED7B2B5}"/>
              </a:ext>
            </a:extLst>
          </p:cNvPr>
          <p:cNvSpPr/>
          <p:nvPr/>
        </p:nvSpPr>
        <p:spPr>
          <a:xfrm rot="2700000">
            <a:off x="9649781" y="5562585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4AC0339-5E34-204A-A57F-31643E724C68}"/>
              </a:ext>
            </a:extLst>
          </p:cNvPr>
          <p:cNvSpPr>
            <a:spLocks/>
          </p:cNvSpPr>
          <p:nvPr/>
        </p:nvSpPr>
        <p:spPr>
          <a:xfrm>
            <a:off x="9701876" y="4847982"/>
            <a:ext cx="1949793" cy="194876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Documents and requirements to submit to various public agencies 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A11B659-75B0-4E46-AD6F-A6043391F598}"/>
              </a:ext>
            </a:extLst>
          </p:cNvPr>
          <p:cNvSpPr>
            <a:spLocks/>
          </p:cNvSpPr>
          <p:nvPr/>
        </p:nvSpPr>
        <p:spPr>
          <a:xfrm>
            <a:off x="232759" y="4891258"/>
            <a:ext cx="1860705" cy="185972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br>
              <a:rPr lang="fr-CH" sz="1600" dirty="0">
                <a:solidFill>
                  <a:schemeClr val="tx1"/>
                </a:solidFill>
              </a:rPr>
            </a:br>
            <a:r>
              <a:rPr lang="en-BT" sz="1600">
                <a:solidFill>
                  <a:schemeClr val="tx1"/>
                </a:solidFill>
              </a:rPr>
              <a:t>Every interaction with a civil servant is considered</a:t>
            </a:r>
            <a:r>
              <a:rPr lang="fr-CH" sz="1600" dirty="0">
                <a:solidFill>
                  <a:schemeClr val="tx1"/>
                </a:solidFill>
              </a:rPr>
              <a:t> </a:t>
            </a:r>
            <a:r>
              <a:rPr lang="en-BT" sz="1600">
                <a:solidFill>
                  <a:schemeClr val="tx1"/>
                </a:solidFill>
              </a:rPr>
              <a:t>a step</a:t>
            </a:r>
            <a:endParaRPr lang="en-BT" sz="1600" dirty="0">
              <a:solidFill>
                <a:schemeClr val="tx1"/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CF7C56A-E292-7446-A01E-10456FCA1D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512" y="5017785"/>
            <a:ext cx="311061" cy="3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172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2086558-6909-BB45-9AEF-7FD70C682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519" y="1120730"/>
            <a:ext cx="8141520" cy="5297746"/>
          </a:xfrm>
          <a:prstGeom prst="rect">
            <a:avLst/>
          </a:prstGeom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52C240E-8AF1-E64C-ABEE-9D58A72D5541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687263-0E8F-1A48-B79D-62E86C9E2E4F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</a:t>
            </a:r>
            <a:r>
              <a:rPr lang="fr-CH" sz="2300" b="1" dirty="0" err="1">
                <a:solidFill>
                  <a:srgbClr val="2E85B9"/>
                </a:solidFill>
              </a:rPr>
              <a:t>presented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from</a:t>
            </a:r>
            <a:r>
              <a:rPr lang="fr-CH" sz="2300" b="1" dirty="0">
                <a:solidFill>
                  <a:srgbClr val="2E85B9"/>
                </a:solidFill>
              </a:rPr>
              <a:t> the </a:t>
            </a:r>
            <a:r>
              <a:rPr lang="fr-CH" sz="2300" b="1" dirty="0" err="1">
                <a:solidFill>
                  <a:srgbClr val="2E85B9"/>
                </a:solidFill>
              </a:rPr>
              <a:t>user’s</a:t>
            </a:r>
            <a:r>
              <a:rPr lang="fr-CH" sz="2300" b="1" dirty="0">
                <a:solidFill>
                  <a:srgbClr val="2E85B9"/>
                </a:solidFill>
              </a:rPr>
              <a:t> point of </a:t>
            </a:r>
            <a:r>
              <a:rPr lang="fr-CH" sz="2300" b="1" dirty="0" err="1">
                <a:solidFill>
                  <a:srgbClr val="2E85B9"/>
                </a:solidFill>
              </a:rPr>
              <a:t>view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130372-C57D-9048-9F56-4CFA9897217D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2400">
                <a:solidFill>
                  <a:schemeClr val="bg1"/>
                </a:solidFill>
              </a:rPr>
              <a:t>The procedure summary page 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92A46A-D57E-B34B-891E-8A8CF51828C5}"/>
              </a:ext>
            </a:extLst>
          </p:cNvPr>
          <p:cNvSpPr/>
          <p:nvPr/>
        </p:nvSpPr>
        <p:spPr>
          <a:xfrm rot="2700000">
            <a:off x="1278963" y="117367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C287D4D-DAD1-3E4A-986B-2886C52CA259}"/>
              </a:ext>
            </a:extLst>
          </p:cNvPr>
          <p:cNvSpPr>
            <a:spLocks/>
          </p:cNvSpPr>
          <p:nvPr/>
        </p:nvSpPr>
        <p:spPr>
          <a:xfrm>
            <a:off x="233808" y="629988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A complete list of steps in a procedure 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AEEFCA-4D74-A247-94AB-B53AA297AE6B}"/>
              </a:ext>
            </a:extLst>
          </p:cNvPr>
          <p:cNvSpPr/>
          <p:nvPr/>
        </p:nvSpPr>
        <p:spPr>
          <a:xfrm rot="2700000">
            <a:off x="9919410" y="1351277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6B9D39B-2F48-F643-ABFE-2380CF353DE4}"/>
              </a:ext>
            </a:extLst>
          </p:cNvPr>
          <p:cNvSpPr>
            <a:spLocks/>
          </p:cNvSpPr>
          <p:nvPr/>
        </p:nvSpPr>
        <p:spPr>
          <a:xfrm>
            <a:off x="9956041" y="964666"/>
            <a:ext cx="1329522" cy="132882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Costs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06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2086558-6909-BB45-9AEF-7FD70C682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519" y="1120730"/>
            <a:ext cx="8141520" cy="5297746"/>
          </a:xfrm>
          <a:prstGeom prst="rect">
            <a:avLst/>
          </a:prstGeom>
          <a:ln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B5DEEB1-A3AA-3943-BEEA-F270AFB07E66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E8E3E44-9A13-8345-BD96-CC3A450A8703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</a:t>
            </a:r>
            <a:r>
              <a:rPr lang="fr-CH" sz="2300" b="1" dirty="0" err="1">
                <a:solidFill>
                  <a:srgbClr val="2E85B9"/>
                </a:solidFill>
              </a:rPr>
              <a:t>presented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from</a:t>
            </a:r>
            <a:r>
              <a:rPr lang="fr-CH" sz="2300" b="1" dirty="0">
                <a:solidFill>
                  <a:srgbClr val="2E85B9"/>
                </a:solidFill>
              </a:rPr>
              <a:t> the </a:t>
            </a:r>
            <a:r>
              <a:rPr lang="fr-CH" sz="2300" b="1" dirty="0" err="1">
                <a:solidFill>
                  <a:srgbClr val="2E85B9"/>
                </a:solidFill>
              </a:rPr>
              <a:t>user’s</a:t>
            </a:r>
            <a:r>
              <a:rPr lang="fr-CH" sz="2300" b="1" dirty="0">
                <a:solidFill>
                  <a:srgbClr val="2E85B9"/>
                </a:solidFill>
              </a:rPr>
              <a:t> point of </a:t>
            </a:r>
            <a:r>
              <a:rPr lang="fr-CH" sz="2300" b="1" dirty="0" err="1">
                <a:solidFill>
                  <a:srgbClr val="2E85B9"/>
                </a:solidFill>
              </a:rPr>
              <a:t>view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A24D0CA-5128-6949-8E00-A81562F4083E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2400">
                <a:solidFill>
                  <a:schemeClr val="bg1"/>
                </a:solidFill>
              </a:rPr>
              <a:t>The procedure summary page 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4C0B7D-89A6-5840-A5EE-190560B4228E}"/>
              </a:ext>
            </a:extLst>
          </p:cNvPr>
          <p:cNvSpPr/>
          <p:nvPr/>
        </p:nvSpPr>
        <p:spPr>
          <a:xfrm rot="2700000">
            <a:off x="1278963" y="117367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63E1806-77D8-2840-AB82-0EA4543C6338}"/>
              </a:ext>
            </a:extLst>
          </p:cNvPr>
          <p:cNvSpPr>
            <a:spLocks/>
          </p:cNvSpPr>
          <p:nvPr/>
        </p:nvSpPr>
        <p:spPr>
          <a:xfrm>
            <a:off x="233808" y="629988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A complete list of steps in a procedure 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FF51F0A-B41F-0C4C-8378-18F9E243D8A7}"/>
              </a:ext>
            </a:extLst>
          </p:cNvPr>
          <p:cNvSpPr/>
          <p:nvPr/>
        </p:nvSpPr>
        <p:spPr>
          <a:xfrm rot="2700000">
            <a:off x="9919410" y="1351277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58F299F-C384-704C-A6B7-0B92DD161808}"/>
              </a:ext>
            </a:extLst>
          </p:cNvPr>
          <p:cNvSpPr>
            <a:spLocks/>
          </p:cNvSpPr>
          <p:nvPr/>
        </p:nvSpPr>
        <p:spPr>
          <a:xfrm>
            <a:off x="9956041" y="964666"/>
            <a:ext cx="1329522" cy="132882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Costs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BCF9513-8223-8445-BF21-B5B073F5CCD9}"/>
              </a:ext>
            </a:extLst>
          </p:cNvPr>
          <p:cNvSpPr/>
          <p:nvPr/>
        </p:nvSpPr>
        <p:spPr>
          <a:xfrm rot="2700000">
            <a:off x="9931117" y="2748075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3E15B2D-7B1B-7047-9C10-C419FC1CEBC1}"/>
              </a:ext>
            </a:extLst>
          </p:cNvPr>
          <p:cNvSpPr>
            <a:spLocks/>
          </p:cNvSpPr>
          <p:nvPr/>
        </p:nvSpPr>
        <p:spPr>
          <a:xfrm>
            <a:off x="9967748" y="2361464"/>
            <a:ext cx="1329522" cy="132882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>
                <a:solidFill>
                  <a:schemeClr val="bg1"/>
                </a:solidFill>
              </a:rPr>
              <a:t>Duration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905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2086558-6909-BB45-9AEF-7FD70C682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519" y="1120730"/>
            <a:ext cx="8141520" cy="5297746"/>
          </a:xfrm>
          <a:prstGeom prst="rect">
            <a:avLst/>
          </a:prstGeom>
          <a:ln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B5771D7-20EB-344E-95D1-9DB97EC605D0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3568049-7C3F-284B-841B-0F067C9D8C98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</a:t>
            </a:r>
            <a:r>
              <a:rPr lang="fr-CH" sz="2300" b="1" dirty="0" err="1">
                <a:solidFill>
                  <a:srgbClr val="2E85B9"/>
                </a:solidFill>
              </a:rPr>
              <a:t>presented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from</a:t>
            </a:r>
            <a:r>
              <a:rPr lang="fr-CH" sz="2300" b="1" dirty="0">
                <a:solidFill>
                  <a:srgbClr val="2E85B9"/>
                </a:solidFill>
              </a:rPr>
              <a:t> the </a:t>
            </a:r>
            <a:r>
              <a:rPr lang="fr-CH" sz="2300" b="1" dirty="0" err="1">
                <a:solidFill>
                  <a:srgbClr val="2E85B9"/>
                </a:solidFill>
              </a:rPr>
              <a:t>user’s</a:t>
            </a:r>
            <a:r>
              <a:rPr lang="fr-CH" sz="2300" b="1" dirty="0">
                <a:solidFill>
                  <a:srgbClr val="2E85B9"/>
                </a:solidFill>
              </a:rPr>
              <a:t> point of </a:t>
            </a:r>
            <a:r>
              <a:rPr lang="fr-CH" sz="2300" b="1" dirty="0" err="1">
                <a:solidFill>
                  <a:srgbClr val="2E85B9"/>
                </a:solidFill>
              </a:rPr>
              <a:t>view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1878D11-F495-B148-B88D-EACA7066F9D9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2400">
                <a:solidFill>
                  <a:schemeClr val="bg1"/>
                </a:solidFill>
              </a:rPr>
              <a:t>The procedure summary page 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166A2E-96D7-5F44-A224-B0644AAFC76F}"/>
              </a:ext>
            </a:extLst>
          </p:cNvPr>
          <p:cNvSpPr/>
          <p:nvPr/>
        </p:nvSpPr>
        <p:spPr>
          <a:xfrm rot="2700000">
            <a:off x="1278963" y="117367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CDBBF37-A6BD-824F-8961-646E08C355CC}"/>
              </a:ext>
            </a:extLst>
          </p:cNvPr>
          <p:cNvSpPr>
            <a:spLocks/>
          </p:cNvSpPr>
          <p:nvPr/>
        </p:nvSpPr>
        <p:spPr>
          <a:xfrm>
            <a:off x="233808" y="629988"/>
            <a:ext cx="1569408" cy="15685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A complete list of steps in a procedure 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BCC1AEB-FE0B-A741-BB67-484A4E09B088}"/>
              </a:ext>
            </a:extLst>
          </p:cNvPr>
          <p:cNvSpPr/>
          <p:nvPr/>
        </p:nvSpPr>
        <p:spPr>
          <a:xfrm rot="2700000">
            <a:off x="9919410" y="1351277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5609737-6896-774B-8416-8415F55E124F}"/>
              </a:ext>
            </a:extLst>
          </p:cNvPr>
          <p:cNvSpPr>
            <a:spLocks/>
          </p:cNvSpPr>
          <p:nvPr/>
        </p:nvSpPr>
        <p:spPr>
          <a:xfrm>
            <a:off x="9956041" y="964666"/>
            <a:ext cx="1329522" cy="132882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Costs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637497-7520-1A46-8606-14E4D2819606}"/>
              </a:ext>
            </a:extLst>
          </p:cNvPr>
          <p:cNvSpPr/>
          <p:nvPr/>
        </p:nvSpPr>
        <p:spPr>
          <a:xfrm rot="2700000">
            <a:off x="9931117" y="2748075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6A868C3-498D-5E4E-9393-08D71EC3222F}"/>
              </a:ext>
            </a:extLst>
          </p:cNvPr>
          <p:cNvSpPr>
            <a:spLocks/>
          </p:cNvSpPr>
          <p:nvPr/>
        </p:nvSpPr>
        <p:spPr>
          <a:xfrm>
            <a:off x="9967748" y="2361464"/>
            <a:ext cx="1329522" cy="132882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>
                <a:solidFill>
                  <a:schemeClr val="bg1"/>
                </a:solidFill>
              </a:rPr>
              <a:t>Duration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C8F0085-0AA8-C844-8C87-FBCC9C011456}"/>
              </a:ext>
            </a:extLst>
          </p:cNvPr>
          <p:cNvSpPr/>
          <p:nvPr/>
        </p:nvSpPr>
        <p:spPr>
          <a:xfrm rot="2700000">
            <a:off x="9931117" y="4663150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5664734-4377-A841-B51D-F3032C158C85}"/>
              </a:ext>
            </a:extLst>
          </p:cNvPr>
          <p:cNvSpPr>
            <a:spLocks/>
          </p:cNvSpPr>
          <p:nvPr/>
        </p:nvSpPr>
        <p:spPr>
          <a:xfrm>
            <a:off x="9967748" y="4276539"/>
            <a:ext cx="1329522" cy="132882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Legal</a:t>
            </a:r>
            <a:r>
              <a:rPr lang="fr-CH" dirty="0">
                <a:solidFill>
                  <a:schemeClr val="bg1"/>
                </a:solidFill>
              </a:rPr>
              <a:t> bases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337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72F942-1E58-0344-A02B-464B462EC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80" y="411593"/>
            <a:ext cx="7761024" cy="6428152"/>
          </a:xfrm>
          <a:prstGeom prst="rect">
            <a:avLst/>
          </a:prstGeom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4E0542-915F-7B48-8C7B-F8215EA0C79B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7A536E-0B3A-0945-9817-84C48D54E281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281A4D-4736-7140-952B-FF16F4C84411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14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72F942-1E58-0344-A02B-464B462EC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80" y="411593"/>
            <a:ext cx="7761024" cy="6428152"/>
          </a:xfrm>
          <a:prstGeom prst="rect">
            <a:avLst/>
          </a:prstGeom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3FA2E21-7AD8-A14D-A5DC-AD1DD48DC91C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824F61-5510-D641-9F46-152625BCF0DA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86AA814-3985-E647-B14F-280F1E3EF5E4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F17C29-944B-DE43-9B78-F6BF15B6DA4D}"/>
              </a:ext>
            </a:extLst>
          </p:cNvPr>
          <p:cNvSpPr/>
          <p:nvPr/>
        </p:nvSpPr>
        <p:spPr>
          <a:xfrm rot="2700000">
            <a:off x="3769251" y="2720472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63CB06-91BE-F44B-B0D0-9DC2A8A3DE78}"/>
              </a:ext>
            </a:extLst>
          </p:cNvPr>
          <p:cNvSpPr>
            <a:spLocks/>
          </p:cNvSpPr>
          <p:nvPr/>
        </p:nvSpPr>
        <p:spPr>
          <a:xfrm>
            <a:off x="3157847" y="2414955"/>
            <a:ext cx="1166903" cy="11662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Where</a:t>
            </a:r>
            <a:r>
              <a:rPr lang="fr-CH" dirty="0">
                <a:solidFill>
                  <a:schemeClr val="bg1"/>
                </a:solidFill>
              </a:rPr>
              <a:t> to go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295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72F942-1E58-0344-A02B-464B462EC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80" y="411593"/>
            <a:ext cx="7761024" cy="6428152"/>
          </a:xfrm>
          <a:prstGeom prst="rect">
            <a:avLst/>
          </a:prstGeom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5093AC8-29C5-5041-8513-D6E224338F51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1CACB1A-D8D1-4D47-B4B1-B9C050FFADEE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AF0C6DE-E71F-B741-961F-ACF0A44A2D98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83CB42-B132-B242-9A6C-20B529DB2B29}"/>
              </a:ext>
            </a:extLst>
          </p:cNvPr>
          <p:cNvSpPr/>
          <p:nvPr/>
        </p:nvSpPr>
        <p:spPr>
          <a:xfrm rot="2700000">
            <a:off x="3769251" y="2720472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F780860-63DD-1F40-9389-DC8A9F497199}"/>
              </a:ext>
            </a:extLst>
          </p:cNvPr>
          <p:cNvSpPr>
            <a:spLocks/>
          </p:cNvSpPr>
          <p:nvPr/>
        </p:nvSpPr>
        <p:spPr>
          <a:xfrm>
            <a:off x="3157847" y="2414955"/>
            <a:ext cx="1166903" cy="11662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Where</a:t>
            </a:r>
            <a:r>
              <a:rPr lang="fr-CH" dirty="0">
                <a:solidFill>
                  <a:schemeClr val="bg1"/>
                </a:solidFill>
              </a:rPr>
              <a:t> to go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780A60B-CB79-C444-9568-E6860FD7EA96}"/>
              </a:ext>
            </a:extLst>
          </p:cNvPr>
          <p:cNvSpPr/>
          <p:nvPr/>
        </p:nvSpPr>
        <p:spPr>
          <a:xfrm rot="2700000">
            <a:off x="9308302" y="2683147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3116E6-F9DB-1F4C-BFF7-9A6751DD5869}"/>
              </a:ext>
            </a:extLst>
          </p:cNvPr>
          <p:cNvSpPr>
            <a:spLocks/>
          </p:cNvSpPr>
          <p:nvPr/>
        </p:nvSpPr>
        <p:spPr>
          <a:xfrm>
            <a:off x="9318217" y="2377630"/>
            <a:ext cx="1166903" cy="11662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Who</a:t>
            </a:r>
            <a:r>
              <a:rPr lang="fr-CH" dirty="0">
                <a:solidFill>
                  <a:schemeClr val="bg1"/>
                </a:solidFill>
              </a:rPr>
              <a:t> to </a:t>
            </a:r>
            <a:r>
              <a:rPr lang="fr-CH" dirty="0" err="1">
                <a:solidFill>
                  <a:schemeClr val="bg1"/>
                </a:solidFill>
              </a:rPr>
              <a:t>see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83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076443F-D2B6-364E-8C76-CC10DA5CDC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3975" y="506001"/>
            <a:ext cx="7350169" cy="6351999"/>
          </a:xfrm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EABAC98-1DE3-5C4B-849B-DEE7EB505132}"/>
              </a:ext>
            </a:extLst>
          </p:cNvPr>
          <p:cNvSpPr/>
          <p:nvPr/>
        </p:nvSpPr>
        <p:spPr>
          <a:xfrm rot="2700000">
            <a:off x="9349998" y="1934751"/>
            <a:ext cx="571500" cy="571500"/>
          </a:xfrm>
          <a:prstGeom prst="rect">
            <a:avLst/>
          </a:prstGeom>
          <a:solidFill>
            <a:srgbClr val="FF5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939F3F-31AC-2E48-84F8-AF2F54B93ECE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745819-B735-C342-9DAD-78D1C5B9B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06001"/>
          </a:xfrm>
        </p:spPr>
        <p:txBody>
          <a:bodyPr>
            <a:normAutofit/>
          </a:bodyPr>
          <a:lstStyle/>
          <a:p>
            <a:r>
              <a:rPr lang="en-US" sz="2300" b="1" dirty="0">
                <a:solidFill>
                  <a:srgbClr val="2E85B9"/>
                </a:solidFill>
              </a:rPr>
              <a:t>b</a:t>
            </a:r>
            <a:r>
              <a:rPr lang="en-BT" sz="2300" b="1" dirty="0">
                <a:solidFill>
                  <a:srgbClr val="2E85B9"/>
                </a:solidFill>
              </a:rPr>
              <a:t>hutan.eregulations.org 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23F2700-9E18-E548-9D94-493E0A0D07F5}"/>
              </a:ext>
            </a:extLst>
          </p:cNvPr>
          <p:cNvSpPr>
            <a:spLocks/>
          </p:cNvSpPr>
          <p:nvPr/>
        </p:nvSpPr>
        <p:spPr>
          <a:xfrm>
            <a:off x="9435827" y="957088"/>
            <a:ext cx="2473212" cy="2471912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dirty="0">
                <a:solidFill>
                  <a:schemeClr val="bg1"/>
                </a:solidFill>
              </a:rPr>
              <a:t>An </a:t>
            </a:r>
            <a:r>
              <a:rPr lang="en-BT">
                <a:solidFill>
                  <a:schemeClr val="bg1"/>
                </a:solidFill>
              </a:rPr>
              <a:t>online </a:t>
            </a:r>
            <a:endParaRPr lang="fr-CH" dirty="0">
              <a:solidFill>
                <a:schemeClr val="bg1"/>
              </a:solidFill>
            </a:endParaRPr>
          </a:p>
          <a:p>
            <a:pPr algn="ctr"/>
            <a:r>
              <a:rPr lang="en-BT">
                <a:solidFill>
                  <a:schemeClr val="bg1"/>
                </a:solidFill>
              </a:rPr>
              <a:t>step-by-step </a:t>
            </a:r>
            <a:r>
              <a:rPr lang="en-BT" dirty="0">
                <a:solidFill>
                  <a:schemeClr val="bg1"/>
                </a:solidFill>
              </a:rPr>
              <a:t>guide on how to set up a business in all 20 districts in Bhutan</a:t>
            </a:r>
          </a:p>
        </p:txBody>
      </p:sp>
    </p:spTree>
    <p:extLst>
      <p:ext uri="{BB962C8B-B14F-4D97-AF65-F5344CB8AC3E}">
        <p14:creationId xmlns:p14="http://schemas.microsoft.com/office/powerpoint/2010/main" val="307535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72F942-1E58-0344-A02B-464B462EC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80" y="411593"/>
            <a:ext cx="7761024" cy="6428152"/>
          </a:xfrm>
          <a:prstGeom prst="rect">
            <a:avLst/>
          </a:prstGeom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B0C7CE8-B3FB-D647-B6DB-070C68223827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0EDA0BF-BA41-504C-B20C-CB46F473FCF2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BF820D7-DF34-8842-A40E-3B955CD2D375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BFC3FD-8B73-C940-B4AE-C6218CC7CEF6}"/>
              </a:ext>
            </a:extLst>
          </p:cNvPr>
          <p:cNvSpPr/>
          <p:nvPr/>
        </p:nvSpPr>
        <p:spPr>
          <a:xfrm rot="2700000">
            <a:off x="3769251" y="2720472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DC36377-41E9-A046-85EF-516DC72E732F}"/>
              </a:ext>
            </a:extLst>
          </p:cNvPr>
          <p:cNvSpPr>
            <a:spLocks/>
          </p:cNvSpPr>
          <p:nvPr/>
        </p:nvSpPr>
        <p:spPr>
          <a:xfrm>
            <a:off x="3157847" y="2414955"/>
            <a:ext cx="1166903" cy="11662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Where</a:t>
            </a:r>
            <a:r>
              <a:rPr lang="fr-CH" dirty="0">
                <a:solidFill>
                  <a:schemeClr val="bg1"/>
                </a:solidFill>
              </a:rPr>
              <a:t> to go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5A9AFC-E4E9-5649-B46F-4A875CE2CD20}"/>
              </a:ext>
            </a:extLst>
          </p:cNvPr>
          <p:cNvSpPr/>
          <p:nvPr/>
        </p:nvSpPr>
        <p:spPr>
          <a:xfrm rot="2700000">
            <a:off x="9308302" y="2683147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EEBBF70-6A64-324B-8A45-A618240ED0B0}"/>
              </a:ext>
            </a:extLst>
          </p:cNvPr>
          <p:cNvSpPr>
            <a:spLocks/>
          </p:cNvSpPr>
          <p:nvPr/>
        </p:nvSpPr>
        <p:spPr>
          <a:xfrm>
            <a:off x="9318217" y="2377630"/>
            <a:ext cx="1166903" cy="11662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Who</a:t>
            </a:r>
            <a:r>
              <a:rPr lang="fr-CH" dirty="0">
                <a:solidFill>
                  <a:schemeClr val="bg1"/>
                </a:solidFill>
              </a:rPr>
              <a:t> to </a:t>
            </a:r>
            <a:r>
              <a:rPr lang="fr-CH" dirty="0" err="1">
                <a:solidFill>
                  <a:schemeClr val="bg1"/>
                </a:solidFill>
              </a:rPr>
              <a:t>see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4297A1-8CDC-714E-9AD5-BEA0ED4C5516}"/>
              </a:ext>
            </a:extLst>
          </p:cNvPr>
          <p:cNvSpPr/>
          <p:nvPr/>
        </p:nvSpPr>
        <p:spPr>
          <a:xfrm rot="2700000">
            <a:off x="5425086" y="4387263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4D47AC0-FA23-0848-B28B-9E63783C20F9}"/>
              </a:ext>
            </a:extLst>
          </p:cNvPr>
          <p:cNvSpPr>
            <a:spLocks/>
          </p:cNvSpPr>
          <p:nvPr/>
        </p:nvSpPr>
        <p:spPr>
          <a:xfrm>
            <a:off x="5435001" y="4089868"/>
            <a:ext cx="1166903" cy="11662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What</a:t>
            </a:r>
            <a:r>
              <a:rPr lang="fr-CH" dirty="0">
                <a:solidFill>
                  <a:schemeClr val="bg1"/>
                </a:solidFill>
              </a:rPr>
              <a:t> to </a:t>
            </a:r>
            <a:r>
              <a:rPr lang="fr-CH" dirty="0" err="1">
                <a:solidFill>
                  <a:schemeClr val="bg1"/>
                </a:solidFill>
              </a:rPr>
              <a:t>receive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01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72F942-1E58-0344-A02B-464B462EC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80" y="411593"/>
            <a:ext cx="7761024" cy="6428152"/>
          </a:xfrm>
          <a:prstGeom prst="rect">
            <a:avLst/>
          </a:prstGeom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BD31F35-DE43-E341-A51D-CAFE6DC3357B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9F138F-C625-9A44-B5B1-B977D916D2FA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375340E-D67F-0C49-BA85-2521F3563606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D5A3D8-20BF-004C-B6B5-2862E9EFA78C}"/>
              </a:ext>
            </a:extLst>
          </p:cNvPr>
          <p:cNvSpPr/>
          <p:nvPr/>
        </p:nvSpPr>
        <p:spPr>
          <a:xfrm rot="2700000">
            <a:off x="3769251" y="2720472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1C87508-45C5-854D-B600-88F34FEE6606}"/>
              </a:ext>
            </a:extLst>
          </p:cNvPr>
          <p:cNvSpPr>
            <a:spLocks/>
          </p:cNvSpPr>
          <p:nvPr/>
        </p:nvSpPr>
        <p:spPr>
          <a:xfrm>
            <a:off x="3157847" y="2414955"/>
            <a:ext cx="1166903" cy="11662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Where</a:t>
            </a:r>
            <a:r>
              <a:rPr lang="fr-CH" dirty="0">
                <a:solidFill>
                  <a:schemeClr val="bg1"/>
                </a:solidFill>
              </a:rPr>
              <a:t> to go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31D12F-6F94-A248-8150-A4940A8E09A0}"/>
              </a:ext>
            </a:extLst>
          </p:cNvPr>
          <p:cNvSpPr/>
          <p:nvPr/>
        </p:nvSpPr>
        <p:spPr>
          <a:xfrm rot="2700000">
            <a:off x="9308302" y="2683147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75F4280-09C5-154D-B6BE-F8EC3CBBD6A8}"/>
              </a:ext>
            </a:extLst>
          </p:cNvPr>
          <p:cNvSpPr>
            <a:spLocks/>
          </p:cNvSpPr>
          <p:nvPr/>
        </p:nvSpPr>
        <p:spPr>
          <a:xfrm>
            <a:off x="9318217" y="2377630"/>
            <a:ext cx="1166903" cy="11662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Who</a:t>
            </a:r>
            <a:r>
              <a:rPr lang="fr-CH" dirty="0">
                <a:solidFill>
                  <a:schemeClr val="bg1"/>
                </a:solidFill>
              </a:rPr>
              <a:t> to </a:t>
            </a:r>
            <a:r>
              <a:rPr lang="fr-CH" dirty="0" err="1">
                <a:solidFill>
                  <a:schemeClr val="bg1"/>
                </a:solidFill>
              </a:rPr>
              <a:t>see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1A6244C-B6F3-0D43-94A3-4727692C3617}"/>
              </a:ext>
            </a:extLst>
          </p:cNvPr>
          <p:cNvSpPr/>
          <p:nvPr/>
        </p:nvSpPr>
        <p:spPr>
          <a:xfrm rot="2700000">
            <a:off x="5425086" y="4387263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511E822-32ED-6049-8D4D-7635749F9965}"/>
              </a:ext>
            </a:extLst>
          </p:cNvPr>
          <p:cNvSpPr>
            <a:spLocks/>
          </p:cNvSpPr>
          <p:nvPr/>
        </p:nvSpPr>
        <p:spPr>
          <a:xfrm>
            <a:off x="5435001" y="4089868"/>
            <a:ext cx="1166903" cy="11662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What</a:t>
            </a:r>
            <a:r>
              <a:rPr lang="fr-CH" dirty="0">
                <a:solidFill>
                  <a:schemeClr val="bg1"/>
                </a:solidFill>
              </a:rPr>
              <a:t> to </a:t>
            </a:r>
            <a:r>
              <a:rPr lang="fr-CH" dirty="0" err="1">
                <a:solidFill>
                  <a:schemeClr val="bg1"/>
                </a:solidFill>
              </a:rPr>
              <a:t>receive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F20E3CF-FD5E-DB4D-BFDB-C84F2B959D3A}"/>
              </a:ext>
            </a:extLst>
          </p:cNvPr>
          <p:cNvSpPr/>
          <p:nvPr/>
        </p:nvSpPr>
        <p:spPr>
          <a:xfrm rot="2700000">
            <a:off x="9215039" y="5717411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6FE3928-0C79-CC49-8D99-FE894BAD0893}"/>
              </a:ext>
            </a:extLst>
          </p:cNvPr>
          <p:cNvSpPr>
            <a:spLocks/>
          </p:cNvSpPr>
          <p:nvPr/>
        </p:nvSpPr>
        <p:spPr>
          <a:xfrm>
            <a:off x="9248400" y="5251689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 err="1">
                <a:solidFill>
                  <a:schemeClr val="bg1"/>
                </a:solidFill>
              </a:rPr>
              <a:t>What</a:t>
            </a:r>
            <a:r>
              <a:rPr lang="fr-CH" dirty="0">
                <a:solidFill>
                  <a:schemeClr val="bg1"/>
                </a:solidFill>
              </a:rPr>
              <a:t> documents to </a:t>
            </a:r>
            <a:r>
              <a:rPr lang="fr-CH" dirty="0" err="1">
                <a:solidFill>
                  <a:schemeClr val="bg1"/>
                </a:solidFill>
              </a:rPr>
              <a:t>submit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084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CB6B2F7-6152-E549-A497-6517F3EE3682}"/>
              </a:ext>
            </a:extLst>
          </p:cNvPr>
          <p:cNvGrpSpPr/>
          <p:nvPr/>
        </p:nvGrpSpPr>
        <p:grpSpPr>
          <a:xfrm>
            <a:off x="1003810" y="364991"/>
            <a:ext cx="9575668" cy="6354178"/>
            <a:chOff x="1003810" y="182111"/>
            <a:chExt cx="9575668" cy="6354178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0203F61-B37D-6542-A60D-EC7F0850C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3810" y="374765"/>
              <a:ext cx="9575668" cy="6161524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741D4B0-53C3-E74B-BFD4-4CD5E3426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5722" y="182111"/>
              <a:ext cx="6359704" cy="1575856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5B4E380-9F14-D046-B4FB-A00115AC844C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56AF0F-26B0-9E41-9F34-D9DFDA21FA40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551C5B4-3860-BE4E-9240-F695B67433DE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97C7E5-23A6-1540-BC89-B1682C9D97EA}"/>
              </a:ext>
            </a:extLst>
          </p:cNvPr>
          <p:cNvSpPr/>
          <p:nvPr/>
        </p:nvSpPr>
        <p:spPr>
          <a:xfrm rot="2700000">
            <a:off x="10080627" y="830713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03A2603-814D-884C-90AA-DDE4E991C1DD}"/>
              </a:ext>
            </a:extLst>
          </p:cNvPr>
          <p:cNvSpPr>
            <a:spLocks/>
          </p:cNvSpPr>
          <p:nvPr/>
        </p:nvSpPr>
        <p:spPr>
          <a:xfrm>
            <a:off x="10113988" y="364991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</a:t>
            </a:r>
            <a:r>
              <a:rPr lang="fr-CH" dirty="0" err="1">
                <a:solidFill>
                  <a:schemeClr val="bg1"/>
                </a:solidFill>
              </a:rPr>
              <a:t>cost</a:t>
            </a:r>
            <a:r>
              <a:rPr lang="en-BT">
                <a:solidFill>
                  <a:schemeClr val="bg1"/>
                </a:solidFill>
              </a:rPr>
              <a:t> </a:t>
            </a:r>
            <a:endParaRPr lang="fr-CH" dirty="0">
              <a:solidFill>
                <a:schemeClr val="bg1"/>
              </a:solidFill>
            </a:endParaRPr>
          </a:p>
          <a:p>
            <a:pPr algn="ctr"/>
            <a:r>
              <a:rPr lang="en-BT">
                <a:solidFill>
                  <a:schemeClr val="bg1"/>
                </a:solidFill>
              </a:rPr>
              <a:t>of the step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71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1B53E61A-B267-3847-9B29-D337CB1A8FB8}"/>
              </a:ext>
            </a:extLst>
          </p:cNvPr>
          <p:cNvGrpSpPr/>
          <p:nvPr/>
        </p:nvGrpSpPr>
        <p:grpSpPr>
          <a:xfrm>
            <a:off x="1003810" y="364991"/>
            <a:ext cx="9575668" cy="6354178"/>
            <a:chOff x="1003810" y="182111"/>
            <a:chExt cx="9575668" cy="635417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87126DE-4E4C-0A4D-AF26-30EC87B54A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3810" y="374765"/>
              <a:ext cx="9575668" cy="616152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A9E3F11-6EFE-A442-BB8C-6B5F91B7C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5722" y="182111"/>
              <a:ext cx="6359704" cy="1575856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66E553F6-5104-044B-85DE-338087CCF7E8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E628DAB-7EED-FC4F-AAF9-0A97BCDFC235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8C4F6A-1E79-014F-A94C-85E5D4F9643A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F2CF20-4B4E-8A49-A754-602B2E19591C}"/>
              </a:ext>
            </a:extLst>
          </p:cNvPr>
          <p:cNvSpPr/>
          <p:nvPr/>
        </p:nvSpPr>
        <p:spPr>
          <a:xfrm rot="2700000">
            <a:off x="6909526" y="1728204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A0897EF-A793-F842-9B48-55E108695590}"/>
              </a:ext>
            </a:extLst>
          </p:cNvPr>
          <p:cNvSpPr>
            <a:spLocks/>
          </p:cNvSpPr>
          <p:nvPr/>
        </p:nvSpPr>
        <p:spPr>
          <a:xfrm>
            <a:off x="6942887" y="1262482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duration of the step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7606B9D-D362-4C4A-9B22-C98C4818F1CC}"/>
              </a:ext>
            </a:extLst>
          </p:cNvPr>
          <p:cNvSpPr/>
          <p:nvPr/>
        </p:nvSpPr>
        <p:spPr>
          <a:xfrm rot="2700000">
            <a:off x="10080627" y="830713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2E2E809-BF5B-C142-ABF4-A213A459EBED}"/>
              </a:ext>
            </a:extLst>
          </p:cNvPr>
          <p:cNvSpPr>
            <a:spLocks/>
          </p:cNvSpPr>
          <p:nvPr/>
        </p:nvSpPr>
        <p:spPr>
          <a:xfrm>
            <a:off x="10113988" y="364991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</a:t>
            </a:r>
            <a:r>
              <a:rPr lang="fr-CH" dirty="0" err="1">
                <a:solidFill>
                  <a:schemeClr val="bg1"/>
                </a:solidFill>
              </a:rPr>
              <a:t>cost</a:t>
            </a:r>
            <a:r>
              <a:rPr lang="en-BT">
                <a:solidFill>
                  <a:schemeClr val="bg1"/>
                </a:solidFill>
              </a:rPr>
              <a:t> </a:t>
            </a:r>
            <a:endParaRPr lang="fr-CH" dirty="0">
              <a:solidFill>
                <a:schemeClr val="bg1"/>
              </a:solidFill>
            </a:endParaRPr>
          </a:p>
          <a:p>
            <a:pPr algn="ctr"/>
            <a:r>
              <a:rPr lang="en-BT">
                <a:solidFill>
                  <a:schemeClr val="bg1"/>
                </a:solidFill>
              </a:rPr>
              <a:t>of the step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18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7F75F45-4E52-F648-B333-94D9724BE771}"/>
              </a:ext>
            </a:extLst>
          </p:cNvPr>
          <p:cNvGrpSpPr/>
          <p:nvPr/>
        </p:nvGrpSpPr>
        <p:grpSpPr>
          <a:xfrm>
            <a:off x="1003810" y="364991"/>
            <a:ext cx="9575668" cy="6354178"/>
            <a:chOff x="1003810" y="182111"/>
            <a:chExt cx="9575668" cy="6354178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77A3DEC-BB2C-0049-8AB9-E5BFFC12E6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3810" y="374765"/>
              <a:ext cx="9575668" cy="6161524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1F2E3C7-36F3-0941-BF61-47B3B1DFD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5722" y="182111"/>
              <a:ext cx="6359704" cy="1575856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9DBD5C5F-6844-AA4A-B56F-39865B86690F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B849976-6DA9-D548-AFA3-87F604AF49CD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973A8BE-9536-6E46-AA86-F1CAA3ED2035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F5C3B5-5133-5A42-934A-30DBD9DA5D81}"/>
              </a:ext>
            </a:extLst>
          </p:cNvPr>
          <p:cNvSpPr/>
          <p:nvPr/>
        </p:nvSpPr>
        <p:spPr>
          <a:xfrm rot="2700000">
            <a:off x="6909526" y="1728204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654950-2502-4D49-85F7-0186541A17D4}"/>
              </a:ext>
            </a:extLst>
          </p:cNvPr>
          <p:cNvSpPr>
            <a:spLocks/>
          </p:cNvSpPr>
          <p:nvPr/>
        </p:nvSpPr>
        <p:spPr>
          <a:xfrm>
            <a:off x="6942887" y="1262482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duration of the step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AB6F57-3842-DA4D-B839-2B19F292F8A2}"/>
              </a:ext>
            </a:extLst>
          </p:cNvPr>
          <p:cNvSpPr/>
          <p:nvPr/>
        </p:nvSpPr>
        <p:spPr>
          <a:xfrm rot="2700000">
            <a:off x="8733896" y="2378239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A8AA673-7183-1D42-AE9F-CA79DE0DD7D7}"/>
              </a:ext>
            </a:extLst>
          </p:cNvPr>
          <p:cNvSpPr>
            <a:spLocks/>
          </p:cNvSpPr>
          <p:nvPr/>
        </p:nvSpPr>
        <p:spPr>
          <a:xfrm>
            <a:off x="8767257" y="1865625"/>
            <a:ext cx="1549720" cy="154890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Legal justification of the step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06C0C1B-4DF8-0048-9879-BED0F1E7EABF}"/>
              </a:ext>
            </a:extLst>
          </p:cNvPr>
          <p:cNvSpPr/>
          <p:nvPr/>
        </p:nvSpPr>
        <p:spPr>
          <a:xfrm rot="2700000">
            <a:off x="10080627" y="830713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C981E7B-5C56-FE43-B5A9-5B2FFC925D91}"/>
              </a:ext>
            </a:extLst>
          </p:cNvPr>
          <p:cNvSpPr>
            <a:spLocks/>
          </p:cNvSpPr>
          <p:nvPr/>
        </p:nvSpPr>
        <p:spPr>
          <a:xfrm>
            <a:off x="10113988" y="364991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</a:t>
            </a:r>
            <a:r>
              <a:rPr lang="fr-CH" dirty="0" err="1">
                <a:solidFill>
                  <a:schemeClr val="bg1"/>
                </a:solidFill>
              </a:rPr>
              <a:t>cost</a:t>
            </a:r>
            <a:r>
              <a:rPr lang="en-BT">
                <a:solidFill>
                  <a:schemeClr val="bg1"/>
                </a:solidFill>
              </a:rPr>
              <a:t> </a:t>
            </a:r>
            <a:endParaRPr lang="fr-CH" dirty="0">
              <a:solidFill>
                <a:schemeClr val="bg1"/>
              </a:solidFill>
            </a:endParaRPr>
          </a:p>
          <a:p>
            <a:pPr algn="ctr"/>
            <a:r>
              <a:rPr lang="en-BT">
                <a:solidFill>
                  <a:schemeClr val="bg1"/>
                </a:solidFill>
              </a:rPr>
              <a:t>of the step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644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092BF63E-7B6C-B146-B9ED-72CBA2EF1724}"/>
              </a:ext>
            </a:extLst>
          </p:cNvPr>
          <p:cNvGrpSpPr/>
          <p:nvPr/>
        </p:nvGrpSpPr>
        <p:grpSpPr>
          <a:xfrm>
            <a:off x="1003810" y="364991"/>
            <a:ext cx="9575668" cy="6354178"/>
            <a:chOff x="1003810" y="182111"/>
            <a:chExt cx="9575668" cy="6354178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AE25825-79A8-C545-B658-B2B324820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3810" y="374765"/>
              <a:ext cx="9575668" cy="6161524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1E5367A-3AE4-5A4F-A6EA-A5A2272F3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5722" y="182111"/>
              <a:ext cx="6359704" cy="1575856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DEC177FE-DCA4-F54E-BC0D-2836F52431CA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103899-D20C-5049-A6DC-C56557229693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24ED07C-195B-864F-8975-505EDD1410A5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EC0C99-B2FA-0840-B5F4-5D25223B0A22}"/>
              </a:ext>
            </a:extLst>
          </p:cNvPr>
          <p:cNvSpPr/>
          <p:nvPr/>
        </p:nvSpPr>
        <p:spPr>
          <a:xfrm rot="2700000">
            <a:off x="6909526" y="1728204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6977904-0A7F-AA42-90E0-2DB8A2A2BC78}"/>
              </a:ext>
            </a:extLst>
          </p:cNvPr>
          <p:cNvSpPr>
            <a:spLocks/>
          </p:cNvSpPr>
          <p:nvPr/>
        </p:nvSpPr>
        <p:spPr>
          <a:xfrm>
            <a:off x="6942887" y="1262482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duration of the step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E7A5F59-FC69-C247-873F-661B7B30E33A}"/>
              </a:ext>
            </a:extLst>
          </p:cNvPr>
          <p:cNvSpPr/>
          <p:nvPr/>
        </p:nvSpPr>
        <p:spPr>
          <a:xfrm rot="2700000">
            <a:off x="8733896" y="2378239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8A398B2-B328-A843-9909-5879420A9417}"/>
              </a:ext>
            </a:extLst>
          </p:cNvPr>
          <p:cNvSpPr>
            <a:spLocks/>
          </p:cNvSpPr>
          <p:nvPr/>
        </p:nvSpPr>
        <p:spPr>
          <a:xfrm>
            <a:off x="8767257" y="1865625"/>
            <a:ext cx="1549720" cy="154890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Legal justification of the step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B24650C-28B0-D64A-B347-B5E6248017D5}"/>
              </a:ext>
            </a:extLst>
          </p:cNvPr>
          <p:cNvSpPr/>
          <p:nvPr/>
        </p:nvSpPr>
        <p:spPr>
          <a:xfrm rot="4562788">
            <a:off x="10044396" y="3288116"/>
            <a:ext cx="571500" cy="571500"/>
          </a:xfrm>
          <a:prstGeom prst="rect">
            <a:avLst/>
          </a:prstGeom>
          <a:solidFill>
            <a:srgbClr val="38A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9383217-4859-264E-95DF-FFEE88259808}"/>
              </a:ext>
            </a:extLst>
          </p:cNvPr>
          <p:cNvSpPr>
            <a:spLocks/>
          </p:cNvSpPr>
          <p:nvPr/>
        </p:nvSpPr>
        <p:spPr>
          <a:xfrm>
            <a:off x="10007418" y="3070894"/>
            <a:ext cx="1686765" cy="1685879"/>
          </a:xfrm>
          <a:prstGeom prst="ellipse">
            <a:avLst/>
          </a:prstGeom>
          <a:solidFill>
            <a:srgbClr val="38A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1600">
                <a:solidFill>
                  <a:schemeClr val="bg1"/>
                </a:solidFill>
              </a:rPr>
              <a:t>Send your suggestions to make the procedures easier</a:t>
            </a:r>
            <a:endParaRPr lang="en-BT" sz="1600" dirty="0"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5F8E886-C40C-4646-BBF7-D0489D6F898A}"/>
              </a:ext>
            </a:extLst>
          </p:cNvPr>
          <p:cNvSpPr/>
          <p:nvPr/>
        </p:nvSpPr>
        <p:spPr>
          <a:xfrm rot="2700000">
            <a:off x="10080627" y="830713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5FE0153-BC4A-A64B-98F1-4A0503082844}"/>
              </a:ext>
            </a:extLst>
          </p:cNvPr>
          <p:cNvSpPr>
            <a:spLocks/>
          </p:cNvSpPr>
          <p:nvPr/>
        </p:nvSpPr>
        <p:spPr>
          <a:xfrm>
            <a:off x="10113988" y="364991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</a:t>
            </a:r>
            <a:r>
              <a:rPr lang="fr-CH" dirty="0" err="1">
                <a:solidFill>
                  <a:schemeClr val="bg1"/>
                </a:solidFill>
              </a:rPr>
              <a:t>cost</a:t>
            </a:r>
            <a:r>
              <a:rPr lang="en-BT">
                <a:solidFill>
                  <a:schemeClr val="bg1"/>
                </a:solidFill>
              </a:rPr>
              <a:t> </a:t>
            </a:r>
            <a:endParaRPr lang="fr-CH" dirty="0">
              <a:solidFill>
                <a:schemeClr val="bg1"/>
              </a:solidFill>
            </a:endParaRPr>
          </a:p>
          <a:p>
            <a:pPr algn="ctr"/>
            <a:r>
              <a:rPr lang="en-BT">
                <a:solidFill>
                  <a:schemeClr val="bg1"/>
                </a:solidFill>
              </a:rPr>
              <a:t>of the step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586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D8AD9569-40F9-BF41-9FB0-ACE46C92D2FB}"/>
              </a:ext>
            </a:extLst>
          </p:cNvPr>
          <p:cNvGrpSpPr/>
          <p:nvPr/>
        </p:nvGrpSpPr>
        <p:grpSpPr>
          <a:xfrm>
            <a:off x="1003810" y="364991"/>
            <a:ext cx="9575668" cy="6354178"/>
            <a:chOff x="1003810" y="182111"/>
            <a:chExt cx="9575668" cy="6354178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115792AA-CEFF-2E45-B4E8-45574FD73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3810" y="374765"/>
              <a:ext cx="9575668" cy="6161524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CD3D7D8-A106-AE48-BDD6-1AA546236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5722" y="182111"/>
              <a:ext cx="6359704" cy="1575856"/>
            </a:xfrm>
            <a:prstGeom prst="rect">
              <a:avLst/>
            </a:prstGeom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D8D2CBC0-C4E0-794E-A73E-9C10B78166E8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1DF947A-AAA7-5E49-ABC2-BA4371868B1F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C14D10E-D5A0-2141-8B6D-67BCE2E0F081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901EBB0-580E-FA49-ABC8-CD00AEF0CDEC}"/>
              </a:ext>
            </a:extLst>
          </p:cNvPr>
          <p:cNvSpPr>
            <a:spLocks/>
          </p:cNvSpPr>
          <p:nvPr/>
        </p:nvSpPr>
        <p:spPr>
          <a:xfrm>
            <a:off x="2205351" y="3603424"/>
            <a:ext cx="2292096" cy="229089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br>
              <a:rPr lang="fr-CH" sz="1600" dirty="0">
                <a:solidFill>
                  <a:schemeClr val="tx1"/>
                </a:solidFill>
              </a:rPr>
            </a:br>
            <a:r>
              <a:rPr lang="en-BT" sz="1600">
                <a:solidFill>
                  <a:schemeClr val="tx1"/>
                </a:solidFill>
              </a:rPr>
              <a:t>Messages </a:t>
            </a:r>
            <a:endParaRPr lang="fr-CH" sz="1600" dirty="0">
              <a:solidFill>
                <a:schemeClr val="tx1"/>
              </a:solidFill>
            </a:endParaRPr>
          </a:p>
          <a:p>
            <a:pPr algn="ctr"/>
            <a:r>
              <a:rPr lang="en-BT" sz="1600">
                <a:solidFill>
                  <a:schemeClr val="tx1"/>
                </a:solidFill>
              </a:rPr>
              <a:t>are automatically dispatched to authorities in charge of procedures </a:t>
            </a:r>
            <a:endParaRPr lang="en-BT" sz="1600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2D8CED7-FE94-E744-B503-F8077EC0E834}"/>
              </a:ext>
            </a:extLst>
          </p:cNvPr>
          <p:cNvSpPr/>
          <p:nvPr/>
        </p:nvSpPr>
        <p:spPr>
          <a:xfrm rot="2700000">
            <a:off x="6909526" y="1728204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9352B9A-0177-CB48-87C0-2F3BC4C640EB}"/>
              </a:ext>
            </a:extLst>
          </p:cNvPr>
          <p:cNvSpPr>
            <a:spLocks/>
          </p:cNvSpPr>
          <p:nvPr/>
        </p:nvSpPr>
        <p:spPr>
          <a:xfrm>
            <a:off x="6942887" y="1262482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duration of the step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D89DDB9-908E-F442-814B-727FD38CAACF}"/>
              </a:ext>
            </a:extLst>
          </p:cNvPr>
          <p:cNvSpPr/>
          <p:nvPr/>
        </p:nvSpPr>
        <p:spPr>
          <a:xfrm rot="2700000">
            <a:off x="8733896" y="2378239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4776C81-2386-C542-BC48-DE70BA7E20CD}"/>
              </a:ext>
            </a:extLst>
          </p:cNvPr>
          <p:cNvSpPr>
            <a:spLocks/>
          </p:cNvSpPr>
          <p:nvPr/>
        </p:nvSpPr>
        <p:spPr>
          <a:xfrm>
            <a:off x="8767257" y="1865625"/>
            <a:ext cx="1549720" cy="154890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Legal justification of the step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C10473D-5447-5642-93F4-C54784E361B1}"/>
              </a:ext>
            </a:extLst>
          </p:cNvPr>
          <p:cNvSpPr/>
          <p:nvPr/>
        </p:nvSpPr>
        <p:spPr>
          <a:xfrm rot="4562788">
            <a:off x="10044396" y="3288116"/>
            <a:ext cx="571500" cy="571500"/>
          </a:xfrm>
          <a:prstGeom prst="rect">
            <a:avLst/>
          </a:prstGeom>
          <a:solidFill>
            <a:srgbClr val="38A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FC5EADA-662D-4B45-92D4-B47C093DCB8F}"/>
              </a:ext>
            </a:extLst>
          </p:cNvPr>
          <p:cNvSpPr>
            <a:spLocks/>
          </p:cNvSpPr>
          <p:nvPr/>
        </p:nvSpPr>
        <p:spPr>
          <a:xfrm>
            <a:off x="10007418" y="3070894"/>
            <a:ext cx="1686765" cy="1685879"/>
          </a:xfrm>
          <a:prstGeom prst="ellipse">
            <a:avLst/>
          </a:prstGeom>
          <a:solidFill>
            <a:srgbClr val="38A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1600">
                <a:solidFill>
                  <a:schemeClr val="bg1"/>
                </a:solidFill>
              </a:rPr>
              <a:t>Send your suggestions to make the procedures easier</a:t>
            </a:r>
            <a:endParaRPr lang="en-BT" sz="1600" dirty="0">
              <a:solidFill>
                <a:schemeClr val="bg1"/>
              </a:solidFill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C38FAE3C-4C01-4B45-9509-605A73139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868" y="3767244"/>
            <a:ext cx="311061" cy="31106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2C64ABB5-43F3-C341-9926-235257ECB958}"/>
              </a:ext>
            </a:extLst>
          </p:cNvPr>
          <p:cNvSpPr/>
          <p:nvPr/>
        </p:nvSpPr>
        <p:spPr>
          <a:xfrm rot="5400000">
            <a:off x="3713838" y="2762994"/>
            <a:ext cx="571500" cy="571500"/>
          </a:xfrm>
          <a:prstGeom prst="rect">
            <a:avLst/>
          </a:prstGeom>
          <a:solidFill>
            <a:srgbClr val="F9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DDE07E11-3C71-494C-85AD-2D3574F1379D}"/>
              </a:ext>
            </a:extLst>
          </p:cNvPr>
          <p:cNvSpPr>
            <a:spLocks/>
          </p:cNvSpPr>
          <p:nvPr/>
        </p:nvSpPr>
        <p:spPr>
          <a:xfrm>
            <a:off x="2640129" y="1780843"/>
            <a:ext cx="1774043" cy="1773111"/>
          </a:xfrm>
          <a:prstGeom prst="ellipse">
            <a:avLst/>
          </a:prstGeom>
          <a:solidFill>
            <a:srgbClr val="F9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1600">
                <a:solidFill>
                  <a:schemeClr val="bg1"/>
                </a:solidFill>
              </a:rPr>
              <a:t>Send complaints about the step or a procedure through the system</a:t>
            </a:r>
            <a:endParaRPr lang="en-BT" sz="1600" dirty="0">
              <a:solidFill>
                <a:schemeClr val="bg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6D3E6F4-D83B-E44F-A249-9C754AC89482}"/>
              </a:ext>
            </a:extLst>
          </p:cNvPr>
          <p:cNvSpPr/>
          <p:nvPr/>
        </p:nvSpPr>
        <p:spPr>
          <a:xfrm rot="2700000">
            <a:off x="10080627" y="830713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E0AEC309-8C36-C947-A152-7F04712C18B0}"/>
              </a:ext>
            </a:extLst>
          </p:cNvPr>
          <p:cNvSpPr>
            <a:spLocks/>
          </p:cNvSpPr>
          <p:nvPr/>
        </p:nvSpPr>
        <p:spPr>
          <a:xfrm>
            <a:off x="10113988" y="364991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</a:t>
            </a:r>
            <a:r>
              <a:rPr lang="fr-CH" dirty="0" err="1">
                <a:solidFill>
                  <a:schemeClr val="bg1"/>
                </a:solidFill>
              </a:rPr>
              <a:t>cost</a:t>
            </a:r>
            <a:r>
              <a:rPr lang="en-BT">
                <a:solidFill>
                  <a:schemeClr val="bg1"/>
                </a:solidFill>
              </a:rPr>
              <a:t> </a:t>
            </a:r>
            <a:endParaRPr lang="fr-CH" dirty="0">
              <a:solidFill>
                <a:schemeClr val="bg1"/>
              </a:solidFill>
            </a:endParaRPr>
          </a:p>
          <a:p>
            <a:pPr algn="ctr"/>
            <a:r>
              <a:rPr lang="en-BT">
                <a:solidFill>
                  <a:schemeClr val="bg1"/>
                </a:solidFill>
              </a:rPr>
              <a:t>of the step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863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300664E6-982F-9741-962D-170D9470587D}"/>
              </a:ext>
            </a:extLst>
          </p:cNvPr>
          <p:cNvGrpSpPr/>
          <p:nvPr/>
        </p:nvGrpSpPr>
        <p:grpSpPr>
          <a:xfrm>
            <a:off x="1003810" y="364991"/>
            <a:ext cx="9575668" cy="6354178"/>
            <a:chOff x="1003810" y="182111"/>
            <a:chExt cx="9575668" cy="6354178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D98D988-FA67-2D41-A31A-E215DB29AE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3810" y="374765"/>
              <a:ext cx="9575668" cy="6161524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5901629B-52F1-8F48-8445-ED8991401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5722" y="182111"/>
              <a:ext cx="6359704" cy="1575856"/>
            </a:xfrm>
            <a:prstGeom prst="rect">
              <a:avLst/>
            </a:prstGeom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1C6108B-2B13-C04F-839C-C101F4D7E1DB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32958DB-2D74-2B4B-80AB-6C99F14DA59A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300" b="1" dirty="0">
                <a:solidFill>
                  <a:srgbClr val="2E85B9"/>
                </a:solidFill>
              </a:rPr>
              <a:t>An effective move </a:t>
            </a:r>
            <a:r>
              <a:rPr lang="fr-CH" sz="2300" b="1" dirty="0" err="1">
                <a:solidFill>
                  <a:srgbClr val="2E85B9"/>
                </a:solidFill>
              </a:rPr>
              <a:t>towards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transparency</a:t>
            </a:r>
            <a:r>
              <a:rPr lang="fr-CH" sz="2300" b="1" dirty="0">
                <a:solidFill>
                  <a:srgbClr val="2E85B9"/>
                </a:solidFill>
              </a:rPr>
              <a:t> and </a:t>
            </a:r>
            <a:r>
              <a:rPr lang="fr-CH" sz="2300" b="1" dirty="0" err="1">
                <a:solidFill>
                  <a:srgbClr val="2E85B9"/>
                </a:solidFill>
              </a:rPr>
              <a:t>accountability</a:t>
            </a:r>
            <a:r>
              <a:rPr lang="fr-CH" sz="2300" b="1" dirty="0">
                <a:solidFill>
                  <a:srgbClr val="2E85B9"/>
                </a:solidFill>
              </a:rPr>
              <a:t> of public </a:t>
            </a:r>
            <a:r>
              <a:rPr lang="fr-CH" sz="2300" b="1" dirty="0" err="1">
                <a:solidFill>
                  <a:srgbClr val="2E85B9"/>
                </a:solidFill>
              </a:rPr>
              <a:t>agencies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8101B3B-18A7-0744-BCB3-4336D3E1FE34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sz="2400" dirty="0">
                <a:solidFill>
                  <a:schemeClr val="bg1"/>
                </a:solidFill>
              </a:rPr>
              <a:t>The </a:t>
            </a:r>
            <a:r>
              <a:rPr lang="fr-CH" sz="2400" dirty="0" err="1">
                <a:solidFill>
                  <a:schemeClr val="bg1"/>
                </a:solidFill>
              </a:rPr>
              <a:t>step</a:t>
            </a:r>
            <a:r>
              <a:rPr lang="fr-CH" sz="2400" dirty="0">
                <a:solidFill>
                  <a:schemeClr val="bg1"/>
                </a:solidFill>
              </a:rPr>
              <a:t> page</a:t>
            </a:r>
            <a:endParaRPr lang="en-BT" sz="2400" dirty="0">
              <a:solidFill>
                <a:schemeClr val="bg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D45A98B-EEA0-4E43-865B-97FC153A7EEC}"/>
              </a:ext>
            </a:extLst>
          </p:cNvPr>
          <p:cNvSpPr>
            <a:spLocks/>
          </p:cNvSpPr>
          <p:nvPr/>
        </p:nvSpPr>
        <p:spPr>
          <a:xfrm>
            <a:off x="2205351" y="3603424"/>
            <a:ext cx="2292096" cy="229089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br>
              <a:rPr lang="fr-CH" sz="1600" dirty="0">
                <a:solidFill>
                  <a:schemeClr val="tx1"/>
                </a:solidFill>
              </a:rPr>
            </a:br>
            <a:r>
              <a:rPr lang="en-BT" sz="1600">
                <a:solidFill>
                  <a:schemeClr val="tx1"/>
                </a:solidFill>
              </a:rPr>
              <a:t>Messages </a:t>
            </a:r>
            <a:endParaRPr lang="fr-CH" sz="1600" dirty="0">
              <a:solidFill>
                <a:schemeClr val="tx1"/>
              </a:solidFill>
            </a:endParaRPr>
          </a:p>
          <a:p>
            <a:pPr algn="ctr"/>
            <a:r>
              <a:rPr lang="en-BT" sz="1600">
                <a:solidFill>
                  <a:schemeClr val="tx1"/>
                </a:solidFill>
              </a:rPr>
              <a:t>are automatically dispatched to authorities in charge of procedures </a:t>
            </a:r>
            <a:endParaRPr lang="en-BT" sz="1600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A47BDF3-0D5F-2540-98F5-88538A159233}"/>
              </a:ext>
            </a:extLst>
          </p:cNvPr>
          <p:cNvSpPr/>
          <p:nvPr/>
        </p:nvSpPr>
        <p:spPr>
          <a:xfrm rot="2700000">
            <a:off x="6909526" y="1728204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B852512-9319-D54C-B054-A4B373C403C1}"/>
              </a:ext>
            </a:extLst>
          </p:cNvPr>
          <p:cNvSpPr>
            <a:spLocks/>
          </p:cNvSpPr>
          <p:nvPr/>
        </p:nvSpPr>
        <p:spPr>
          <a:xfrm>
            <a:off x="6942887" y="1262482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duration of the step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1E6C503-C47B-1745-A00C-74BE4C747E28}"/>
              </a:ext>
            </a:extLst>
          </p:cNvPr>
          <p:cNvSpPr/>
          <p:nvPr/>
        </p:nvSpPr>
        <p:spPr>
          <a:xfrm rot="2700000">
            <a:off x="8733896" y="2378239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2F39E94-6CA3-3049-ACE6-E137948B3200}"/>
              </a:ext>
            </a:extLst>
          </p:cNvPr>
          <p:cNvSpPr>
            <a:spLocks/>
          </p:cNvSpPr>
          <p:nvPr/>
        </p:nvSpPr>
        <p:spPr>
          <a:xfrm>
            <a:off x="8767257" y="1865625"/>
            <a:ext cx="1549720" cy="154890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Legal justification of the step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F224261-4A20-9746-99A1-855504968A61}"/>
              </a:ext>
            </a:extLst>
          </p:cNvPr>
          <p:cNvSpPr/>
          <p:nvPr/>
        </p:nvSpPr>
        <p:spPr>
          <a:xfrm rot="4562788">
            <a:off x="10044396" y="3288116"/>
            <a:ext cx="571500" cy="571500"/>
          </a:xfrm>
          <a:prstGeom prst="rect">
            <a:avLst/>
          </a:prstGeom>
          <a:solidFill>
            <a:srgbClr val="38A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86189CE-620B-E64A-831B-1EB361A5B026}"/>
              </a:ext>
            </a:extLst>
          </p:cNvPr>
          <p:cNvSpPr>
            <a:spLocks/>
          </p:cNvSpPr>
          <p:nvPr/>
        </p:nvSpPr>
        <p:spPr>
          <a:xfrm>
            <a:off x="10007418" y="3070894"/>
            <a:ext cx="1686765" cy="1685879"/>
          </a:xfrm>
          <a:prstGeom prst="ellipse">
            <a:avLst/>
          </a:prstGeom>
          <a:solidFill>
            <a:srgbClr val="38A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1600">
                <a:solidFill>
                  <a:schemeClr val="bg1"/>
                </a:solidFill>
              </a:rPr>
              <a:t>Send your suggestions to make the procedures easier</a:t>
            </a:r>
            <a:endParaRPr lang="en-BT" sz="1600" dirty="0">
              <a:solidFill>
                <a:schemeClr val="bg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8BA9D25-F7A2-DF40-8FF1-8CDC8F2F3252}"/>
              </a:ext>
            </a:extLst>
          </p:cNvPr>
          <p:cNvSpPr/>
          <p:nvPr/>
        </p:nvSpPr>
        <p:spPr>
          <a:xfrm rot="4242958">
            <a:off x="9856168" y="5176686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0F87710-6DD8-F84F-B27C-DDFCA9C41535}"/>
              </a:ext>
            </a:extLst>
          </p:cNvPr>
          <p:cNvSpPr>
            <a:spLocks/>
          </p:cNvSpPr>
          <p:nvPr/>
        </p:nvSpPr>
        <p:spPr>
          <a:xfrm>
            <a:off x="9889528" y="4787842"/>
            <a:ext cx="2030189" cy="202912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Visit or </a:t>
            </a:r>
            <a:br>
              <a:rPr lang="fr-CH" dirty="0">
                <a:solidFill>
                  <a:schemeClr val="bg1"/>
                </a:solidFill>
              </a:rPr>
            </a:br>
            <a:r>
              <a:rPr lang="en-BT">
                <a:solidFill>
                  <a:schemeClr val="bg1"/>
                </a:solidFill>
              </a:rPr>
              <a:t>contact by phone or email the recourse official </a:t>
            </a:r>
            <a:endParaRPr lang="en-BT" dirty="0">
              <a:solidFill>
                <a:schemeClr val="bg1"/>
              </a:solidFill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D3C8993-AEA5-8A4C-8EC7-18BAE2F265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868" y="3767244"/>
            <a:ext cx="311061" cy="31106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0E3825D-A10D-8444-9125-AA4640D4F876}"/>
              </a:ext>
            </a:extLst>
          </p:cNvPr>
          <p:cNvSpPr/>
          <p:nvPr/>
        </p:nvSpPr>
        <p:spPr>
          <a:xfrm rot="5400000">
            <a:off x="3713838" y="2762994"/>
            <a:ext cx="571500" cy="571500"/>
          </a:xfrm>
          <a:prstGeom prst="rect">
            <a:avLst/>
          </a:prstGeom>
          <a:solidFill>
            <a:srgbClr val="F9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5837812-4260-E34D-B672-31BC1D6C70E7}"/>
              </a:ext>
            </a:extLst>
          </p:cNvPr>
          <p:cNvSpPr>
            <a:spLocks/>
          </p:cNvSpPr>
          <p:nvPr/>
        </p:nvSpPr>
        <p:spPr>
          <a:xfrm>
            <a:off x="2640129" y="1780843"/>
            <a:ext cx="1774043" cy="1773111"/>
          </a:xfrm>
          <a:prstGeom prst="ellipse">
            <a:avLst/>
          </a:prstGeom>
          <a:solidFill>
            <a:srgbClr val="F9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1600">
                <a:solidFill>
                  <a:schemeClr val="bg1"/>
                </a:solidFill>
              </a:rPr>
              <a:t>Send complaints about the step or a procedure through the system</a:t>
            </a:r>
            <a:endParaRPr lang="en-BT" sz="1600" dirty="0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8EA92A6-7FD6-B444-B350-24F160842D03}"/>
              </a:ext>
            </a:extLst>
          </p:cNvPr>
          <p:cNvSpPr/>
          <p:nvPr/>
        </p:nvSpPr>
        <p:spPr>
          <a:xfrm rot="2700000">
            <a:off x="10080627" y="830713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E225F9A-30A7-354F-942F-3A9DB004EE4C}"/>
              </a:ext>
            </a:extLst>
          </p:cNvPr>
          <p:cNvSpPr>
            <a:spLocks/>
          </p:cNvSpPr>
          <p:nvPr/>
        </p:nvSpPr>
        <p:spPr>
          <a:xfrm>
            <a:off x="10113988" y="364991"/>
            <a:ext cx="1499527" cy="149873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The </a:t>
            </a:r>
            <a:r>
              <a:rPr lang="fr-CH" dirty="0" err="1">
                <a:solidFill>
                  <a:schemeClr val="bg1"/>
                </a:solidFill>
              </a:rPr>
              <a:t>cost</a:t>
            </a:r>
            <a:r>
              <a:rPr lang="en-BT">
                <a:solidFill>
                  <a:schemeClr val="bg1"/>
                </a:solidFill>
              </a:rPr>
              <a:t> </a:t>
            </a:r>
            <a:endParaRPr lang="fr-CH" dirty="0">
              <a:solidFill>
                <a:schemeClr val="bg1"/>
              </a:solidFill>
            </a:endParaRPr>
          </a:p>
          <a:p>
            <a:pPr algn="ctr"/>
            <a:r>
              <a:rPr lang="en-BT">
                <a:solidFill>
                  <a:schemeClr val="bg1"/>
                </a:solidFill>
              </a:rPr>
              <a:t>of the step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81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2"/>
            <a:extLst>
              <a:ext uri="{FF2B5EF4-FFF2-40B4-BE49-F238E27FC236}">
                <a16:creationId xmlns:a16="http://schemas.microsoft.com/office/drawing/2014/main" id="{B1275162-462E-CC44-A0C6-D72A5A0B62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85B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T" sz="3200" dirty="0">
                <a:latin typeface="Avenir Book" panose="02000503020000020003" pitchFamily="2" charset="0"/>
              </a:rPr>
              <a:t>VISIT NOW</a:t>
            </a:r>
          </a:p>
          <a:p>
            <a:pPr algn="ctr"/>
            <a:r>
              <a:rPr lang="en-BT" b="1" dirty="0"/>
              <a:t>bhutan.eregulations.org </a:t>
            </a:r>
          </a:p>
          <a:p>
            <a:pPr algn="ctr"/>
            <a:endParaRPr lang="en-BT" dirty="0"/>
          </a:p>
          <a:p>
            <a:pPr algn="ctr"/>
            <a:r>
              <a:rPr lang="en-BT" sz="1600" dirty="0"/>
              <a:t>This portal is brought to you by the </a:t>
            </a:r>
          </a:p>
          <a:p>
            <a:pPr algn="ctr"/>
            <a:r>
              <a:rPr lang="en-BT" sz="1600" dirty="0"/>
              <a:t>Investment Promotion Agency</a:t>
            </a:r>
          </a:p>
          <a:p>
            <a:pPr algn="ctr"/>
            <a:endParaRPr lang="en-BT" dirty="0"/>
          </a:p>
          <a:p>
            <a:pPr algn="ctr"/>
            <a:endParaRPr lang="en-BT" dirty="0"/>
          </a:p>
          <a:p>
            <a:pPr algn="ctr"/>
            <a:endParaRPr lang="en-BT" dirty="0"/>
          </a:p>
          <a:p>
            <a:pPr algn="ctr"/>
            <a:endParaRPr lang="en-BT" dirty="0"/>
          </a:p>
          <a:p>
            <a:pPr algn="ctr"/>
            <a:endParaRPr lang="en-BT" sz="1200" dirty="0"/>
          </a:p>
          <a:p>
            <a:pPr algn="ctr"/>
            <a:endParaRPr lang="en-BT" dirty="0"/>
          </a:p>
          <a:p>
            <a:pPr algn="ctr"/>
            <a:endParaRPr lang="en-BT" dirty="0"/>
          </a:p>
          <a:p>
            <a:pPr algn="ctr"/>
            <a:r>
              <a:rPr lang="en-BT" sz="2800" dirty="0"/>
              <a:t>Ministry of Economic Affairs </a:t>
            </a:r>
          </a:p>
          <a:p>
            <a:pPr algn="ctr"/>
            <a:r>
              <a:rPr lang="en-BT" sz="1600" dirty="0"/>
              <a:t>eRegulations Bhutan is financed by the Enhanced Integrated Framework with technical assistance from </a:t>
            </a:r>
            <a:r>
              <a:rPr lang="en-BT" sz="1600"/>
              <a:t>the </a:t>
            </a:r>
            <a:br>
              <a:rPr lang="fr-CH" sz="1600" dirty="0"/>
            </a:br>
            <a:r>
              <a:rPr lang="en-BT" sz="1600"/>
              <a:t>United </a:t>
            </a:r>
            <a:r>
              <a:rPr lang="en-BT" sz="1600" dirty="0"/>
              <a:t>Nations Conference on Trade and Development (UNCTAD) </a:t>
            </a:r>
          </a:p>
          <a:p>
            <a:pPr algn="ctr"/>
            <a:endParaRPr lang="en-BT" dirty="0"/>
          </a:p>
          <a:p>
            <a:pPr algn="ctr"/>
            <a:endParaRPr lang="en-BT" dirty="0"/>
          </a:p>
          <a:p>
            <a:pPr algn="ctr"/>
            <a:endParaRPr lang="en-BT" dirty="0"/>
          </a:p>
          <a:p>
            <a:pPr algn="ctr"/>
            <a:endParaRPr lang="en-BT" dirty="0"/>
          </a:p>
          <a:p>
            <a:pPr algn="ctr"/>
            <a:endParaRPr lang="en-BT" dirty="0"/>
          </a:p>
          <a:p>
            <a:pPr algn="ctr"/>
            <a:endParaRPr lang="en-BT" dirty="0"/>
          </a:p>
        </p:txBody>
      </p:sp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64181472-5941-2949-A6AE-E543D8B45B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34935" y="5520060"/>
            <a:ext cx="1594998" cy="624708"/>
          </a:xfr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EDA6B97-6F66-E449-8A38-915BBD069E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71565" y="5686892"/>
            <a:ext cx="1772048" cy="4824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1D972B-F9BF-954E-9EA9-8F5BB23CDE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935" y="2182363"/>
            <a:ext cx="1522130" cy="1522130"/>
          </a:xfrm>
          <a:prstGeom prst="rect">
            <a:avLst/>
          </a:prstGeom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D55F6C06-DBF0-AC4C-A248-361353AE27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5955" y="5520060"/>
            <a:ext cx="2129095" cy="81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48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076443F-D2B6-364E-8C76-CC10DA5CDC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3975" y="506001"/>
            <a:ext cx="7350169" cy="6351999"/>
          </a:xfrm>
          <a:ln>
            <a:noFill/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B41129DC-CAA4-274F-8B76-200CC31C640F}"/>
              </a:ext>
            </a:extLst>
          </p:cNvPr>
          <p:cNvSpPr/>
          <p:nvPr/>
        </p:nvSpPr>
        <p:spPr>
          <a:xfrm rot="1714602">
            <a:off x="2220521" y="940873"/>
            <a:ext cx="571500" cy="571500"/>
          </a:xfrm>
          <a:prstGeom prst="rect">
            <a:avLst/>
          </a:prstGeom>
          <a:solidFill>
            <a:srgbClr val="FF5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CE5C56F-1FA2-644A-9077-0E256C155F09}"/>
              </a:ext>
            </a:extLst>
          </p:cNvPr>
          <p:cNvSpPr/>
          <p:nvPr/>
        </p:nvSpPr>
        <p:spPr>
          <a:xfrm rot="2700000">
            <a:off x="9349998" y="1934751"/>
            <a:ext cx="571500" cy="571500"/>
          </a:xfrm>
          <a:prstGeom prst="rect">
            <a:avLst/>
          </a:prstGeom>
          <a:solidFill>
            <a:srgbClr val="FF5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D6F290-98CE-6C44-81BF-85D9B100298F}"/>
              </a:ext>
            </a:extLst>
          </p:cNvPr>
          <p:cNvSpPr/>
          <p:nvPr/>
        </p:nvSpPr>
        <p:spPr>
          <a:xfrm rot="2700000">
            <a:off x="1677161" y="2805627"/>
            <a:ext cx="571500" cy="571500"/>
          </a:xfrm>
          <a:prstGeom prst="rect">
            <a:avLst/>
          </a:prstGeom>
          <a:solidFill>
            <a:srgbClr val="FF5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8F441B-F1A6-EB46-8009-DB522F4705FC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0CC58F5-51F7-C24D-81AF-29043ECB0941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300" b="1" dirty="0">
                <a:solidFill>
                  <a:srgbClr val="2E85B9"/>
                </a:solidFill>
              </a:rPr>
              <a:t>Access procedures from the home page from 3 different locations 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ED961C8-9F7A-584E-8CB0-9A00377040B0}"/>
              </a:ext>
            </a:extLst>
          </p:cNvPr>
          <p:cNvSpPr>
            <a:spLocks/>
          </p:cNvSpPr>
          <p:nvPr/>
        </p:nvSpPr>
        <p:spPr>
          <a:xfrm>
            <a:off x="9435827" y="957088"/>
            <a:ext cx="2473212" cy="2471912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dirty="0">
                <a:solidFill>
                  <a:schemeClr val="bg1"/>
                </a:solidFill>
              </a:rPr>
              <a:t>An </a:t>
            </a:r>
            <a:r>
              <a:rPr lang="en-BT">
                <a:solidFill>
                  <a:schemeClr val="bg1"/>
                </a:solidFill>
              </a:rPr>
              <a:t>online </a:t>
            </a:r>
            <a:endParaRPr lang="fr-CH" dirty="0">
              <a:solidFill>
                <a:schemeClr val="bg1"/>
              </a:solidFill>
            </a:endParaRPr>
          </a:p>
          <a:p>
            <a:pPr algn="ctr"/>
            <a:r>
              <a:rPr lang="en-BT">
                <a:solidFill>
                  <a:schemeClr val="bg1"/>
                </a:solidFill>
              </a:rPr>
              <a:t>step-by-step </a:t>
            </a:r>
            <a:r>
              <a:rPr lang="en-BT" dirty="0">
                <a:solidFill>
                  <a:schemeClr val="bg1"/>
                </a:solidFill>
              </a:rPr>
              <a:t>guide on how to set up a business in all 20 districts in Bhutan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B554DB2-E5A0-E14E-890B-376690A1D15B}"/>
              </a:ext>
            </a:extLst>
          </p:cNvPr>
          <p:cNvSpPr>
            <a:spLocks/>
          </p:cNvSpPr>
          <p:nvPr/>
        </p:nvSpPr>
        <p:spPr>
          <a:xfrm>
            <a:off x="1297537" y="605426"/>
            <a:ext cx="1512964" cy="1512169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CH" dirty="0">
                <a:solidFill>
                  <a:schemeClr val="bg1"/>
                </a:solidFill>
              </a:rPr>
              <a:t>1. Go to menu of </a:t>
            </a:r>
            <a:r>
              <a:rPr lang="fr-CH" dirty="0" err="1">
                <a:solidFill>
                  <a:schemeClr val="bg1"/>
                </a:solidFill>
              </a:rPr>
              <a:t>procedures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9428563-B55B-034C-B539-A1FFC1874AED}"/>
              </a:ext>
            </a:extLst>
          </p:cNvPr>
          <p:cNvSpPr>
            <a:spLocks/>
          </p:cNvSpPr>
          <p:nvPr/>
        </p:nvSpPr>
        <p:spPr>
          <a:xfrm>
            <a:off x="109150" y="1980079"/>
            <a:ext cx="2060325" cy="2059242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2. Directly search for procedures related to a specific district 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63B3802-B6C8-404E-8F52-F45988930F53}"/>
              </a:ext>
            </a:extLst>
          </p:cNvPr>
          <p:cNvSpPr/>
          <p:nvPr/>
        </p:nvSpPr>
        <p:spPr>
          <a:xfrm rot="2700000">
            <a:off x="1758598" y="4753191"/>
            <a:ext cx="571500" cy="571500"/>
          </a:xfrm>
          <a:prstGeom prst="rect">
            <a:avLst/>
          </a:prstGeom>
          <a:solidFill>
            <a:srgbClr val="FF5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B1F8E3A-3CD1-514B-941E-D82B70EFF432}"/>
              </a:ext>
            </a:extLst>
          </p:cNvPr>
          <p:cNvSpPr>
            <a:spLocks/>
          </p:cNvSpPr>
          <p:nvPr/>
        </p:nvSpPr>
        <p:spPr>
          <a:xfrm>
            <a:off x="814375" y="4278083"/>
            <a:ext cx="1512964" cy="1512169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CH" dirty="0">
                <a:solidFill>
                  <a:schemeClr val="bg1"/>
                </a:solidFill>
              </a:rPr>
              <a:t>3.Or </a:t>
            </a:r>
            <a:br>
              <a:rPr lang="fr-CH" dirty="0">
                <a:solidFill>
                  <a:schemeClr val="bg1"/>
                </a:solidFill>
              </a:rPr>
            </a:br>
            <a:r>
              <a:rPr lang="fr-CH" dirty="0">
                <a:solidFill>
                  <a:schemeClr val="bg1"/>
                </a:solidFill>
              </a:rPr>
              <a:t>go to the</a:t>
            </a:r>
            <a:br>
              <a:rPr lang="fr-CH" dirty="0">
                <a:solidFill>
                  <a:schemeClr val="bg1"/>
                </a:solidFill>
              </a:rPr>
            </a:br>
            <a:r>
              <a:rPr lang="fr-CH" dirty="0">
                <a:solidFill>
                  <a:schemeClr val="bg1"/>
                </a:solidFill>
              </a:rPr>
              <a:t>menu of </a:t>
            </a:r>
            <a:r>
              <a:rPr lang="fr-CH" dirty="0" err="1">
                <a:solidFill>
                  <a:schemeClr val="bg1"/>
                </a:solidFill>
              </a:rPr>
              <a:t>procedures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753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FDD5D21-DA0B-BB4A-80DD-07C96F5F4B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6" r="-1"/>
          <a:stretch/>
        </p:blipFill>
        <p:spPr>
          <a:xfrm>
            <a:off x="1064418" y="676182"/>
            <a:ext cx="9835229" cy="6184204"/>
          </a:xfrm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15D6983-D5E2-0C4D-B4E2-455DB162539B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880A994-ECDF-2D41-916D-9E99B5DE720B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Menu page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en-BT" sz="2300" b="1">
                <a:solidFill>
                  <a:srgbClr val="2E85B9"/>
                </a:solidFill>
              </a:rPr>
              <a:t>/ tree of objectives 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CFEF8A6-BDC2-E94F-B36D-2B178738B464}"/>
              </a:ext>
            </a:extLst>
          </p:cNvPr>
          <p:cNvSpPr>
            <a:spLocks/>
          </p:cNvSpPr>
          <p:nvPr/>
        </p:nvSpPr>
        <p:spPr>
          <a:xfrm>
            <a:off x="4217532" y="253000"/>
            <a:ext cx="1569408" cy="1568583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>
                <a:solidFill>
                  <a:schemeClr val="bg1"/>
                </a:solidFill>
              </a:rPr>
              <a:t>Menu page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458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1C721061-C970-6A46-83F1-570218F669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6" r="-1"/>
          <a:stretch/>
        </p:blipFill>
        <p:spPr>
          <a:xfrm>
            <a:off x="1064418" y="676182"/>
            <a:ext cx="9835229" cy="6184204"/>
          </a:xfrm>
          <a:prstGeom prst="rect">
            <a:avLst/>
          </a:prstGeom>
          <a:ln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0FAA635-1374-194A-AE22-9ADC0FA7CFED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E34472-20CB-CC45-A2B6-61F8337D55B2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Menu page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en-BT" sz="2300" b="1">
                <a:solidFill>
                  <a:srgbClr val="2E85B9"/>
                </a:solidFill>
              </a:rPr>
              <a:t>/ tree of objectives 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898AECC-5863-A743-B4FF-3D524AF90623}"/>
              </a:ext>
            </a:extLst>
          </p:cNvPr>
          <p:cNvSpPr>
            <a:spLocks/>
          </p:cNvSpPr>
          <p:nvPr/>
        </p:nvSpPr>
        <p:spPr>
          <a:xfrm>
            <a:off x="4217532" y="253000"/>
            <a:ext cx="1569408" cy="1568583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>
                <a:solidFill>
                  <a:schemeClr val="bg1"/>
                </a:solidFill>
              </a:rPr>
              <a:t>Menu page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837F954-197E-324C-AE2B-C79413F85661}"/>
              </a:ext>
            </a:extLst>
          </p:cNvPr>
          <p:cNvSpPr>
            <a:spLocks/>
          </p:cNvSpPr>
          <p:nvPr/>
        </p:nvSpPr>
        <p:spPr>
          <a:xfrm>
            <a:off x="2869810" y="2849752"/>
            <a:ext cx="3474720" cy="3472894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0" rtlCol="0" anchor="ctr"/>
          <a:lstStyle/>
          <a:p>
            <a:r>
              <a:rPr lang="en-BT">
                <a:solidFill>
                  <a:schemeClr val="bg1"/>
                </a:solidFill>
              </a:rPr>
              <a:t>The menu page </a:t>
            </a:r>
            <a:endParaRPr lang="fr-CH" dirty="0">
              <a:solidFill>
                <a:schemeClr val="bg1"/>
              </a:solidFill>
            </a:endParaRPr>
          </a:p>
          <a:p>
            <a:r>
              <a:rPr lang="en-BT">
                <a:solidFill>
                  <a:schemeClr val="bg1"/>
                </a:solidFill>
              </a:rPr>
              <a:t>consists of procedures </a:t>
            </a:r>
            <a:br>
              <a:rPr lang="fr-CH" dirty="0">
                <a:solidFill>
                  <a:schemeClr val="bg1"/>
                </a:solidFill>
              </a:rPr>
            </a:br>
            <a:r>
              <a:rPr lang="en-BT">
                <a:solidFill>
                  <a:schemeClr val="bg1"/>
                </a:solidFill>
              </a:rPr>
              <a:t>for all 20 districts for </a:t>
            </a:r>
            <a:endParaRPr lang="fr-CH" dirty="0">
              <a:solidFill>
                <a:schemeClr val="bg1"/>
              </a:solidFill>
            </a:endParaRPr>
          </a:p>
          <a:p>
            <a:r>
              <a:rPr lang="en-BT">
                <a:solidFill>
                  <a:schemeClr val="bg1"/>
                </a:solidFill>
              </a:rPr>
              <a:t>the following objectives: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F</a:t>
            </a:r>
            <a:r>
              <a:rPr lang="en-BT">
                <a:solidFill>
                  <a:schemeClr val="bg1"/>
                </a:solidFill>
              </a:rPr>
              <a:t>oreign investment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BT">
                <a:solidFill>
                  <a:schemeClr val="bg1"/>
                </a:solidFill>
              </a:rPr>
              <a:t>omestic investment 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BT">
                <a:solidFill>
                  <a:schemeClr val="bg1"/>
                </a:solidFill>
              </a:rPr>
              <a:t>rade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BT">
                <a:solidFill>
                  <a:schemeClr val="bg1"/>
                </a:solidFill>
              </a:rPr>
              <a:t>onstruction permit 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112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B0707B4B-E378-B442-96C0-2EFEDC094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6" r="-1"/>
          <a:stretch/>
        </p:blipFill>
        <p:spPr>
          <a:xfrm>
            <a:off x="1064418" y="676182"/>
            <a:ext cx="9835229" cy="6184204"/>
          </a:xfrm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F67B7D0-18E8-5E45-8A26-46AA2B538235}"/>
              </a:ext>
            </a:extLst>
          </p:cNvPr>
          <p:cNvSpPr/>
          <p:nvPr/>
        </p:nvSpPr>
        <p:spPr>
          <a:xfrm rot="2700000">
            <a:off x="8826447" y="1315071"/>
            <a:ext cx="571500" cy="571500"/>
          </a:xfrm>
          <a:prstGeom prst="rect">
            <a:avLst/>
          </a:prstGeom>
          <a:solidFill>
            <a:srgbClr val="FF5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B98241-5F40-FE4B-87A3-6EF14F4C7C04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D08E1E-02FD-7242-8D6C-45575E3182D3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Menu page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en-BT" sz="2300" b="1">
                <a:solidFill>
                  <a:srgbClr val="2E85B9"/>
                </a:solidFill>
              </a:rPr>
              <a:t>/ tree of objectives 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FF53E44-042B-2643-AC58-94896F6314E9}"/>
              </a:ext>
            </a:extLst>
          </p:cNvPr>
          <p:cNvSpPr>
            <a:spLocks/>
          </p:cNvSpPr>
          <p:nvPr/>
        </p:nvSpPr>
        <p:spPr>
          <a:xfrm>
            <a:off x="4217532" y="253000"/>
            <a:ext cx="1569408" cy="1568583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CH" dirty="0">
                <a:solidFill>
                  <a:schemeClr val="bg1"/>
                </a:solidFill>
              </a:rPr>
              <a:t>Menu page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2823DE-C791-1F45-8EF0-D7F6C38282BB}"/>
              </a:ext>
            </a:extLst>
          </p:cNvPr>
          <p:cNvSpPr>
            <a:spLocks/>
          </p:cNvSpPr>
          <p:nvPr/>
        </p:nvSpPr>
        <p:spPr>
          <a:xfrm>
            <a:off x="2869810" y="2849752"/>
            <a:ext cx="3474720" cy="3472894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0" rtlCol="0" anchor="ctr"/>
          <a:lstStyle/>
          <a:p>
            <a:r>
              <a:rPr lang="en-BT">
                <a:solidFill>
                  <a:schemeClr val="bg1"/>
                </a:solidFill>
              </a:rPr>
              <a:t>The menu page </a:t>
            </a:r>
            <a:endParaRPr lang="fr-CH" dirty="0">
              <a:solidFill>
                <a:schemeClr val="bg1"/>
              </a:solidFill>
            </a:endParaRPr>
          </a:p>
          <a:p>
            <a:r>
              <a:rPr lang="en-BT">
                <a:solidFill>
                  <a:schemeClr val="bg1"/>
                </a:solidFill>
              </a:rPr>
              <a:t>consists of procedures </a:t>
            </a:r>
            <a:br>
              <a:rPr lang="fr-CH" dirty="0">
                <a:solidFill>
                  <a:schemeClr val="bg1"/>
                </a:solidFill>
              </a:rPr>
            </a:br>
            <a:r>
              <a:rPr lang="en-BT">
                <a:solidFill>
                  <a:schemeClr val="bg1"/>
                </a:solidFill>
              </a:rPr>
              <a:t>for all 20 districts for </a:t>
            </a:r>
            <a:endParaRPr lang="fr-CH" dirty="0">
              <a:solidFill>
                <a:schemeClr val="bg1"/>
              </a:solidFill>
            </a:endParaRPr>
          </a:p>
          <a:p>
            <a:r>
              <a:rPr lang="en-BT">
                <a:solidFill>
                  <a:schemeClr val="bg1"/>
                </a:solidFill>
              </a:rPr>
              <a:t>the following objectives: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F</a:t>
            </a:r>
            <a:r>
              <a:rPr lang="en-BT">
                <a:solidFill>
                  <a:schemeClr val="bg1"/>
                </a:solidFill>
              </a:rPr>
              <a:t>oreign investment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BT">
                <a:solidFill>
                  <a:schemeClr val="bg1"/>
                </a:solidFill>
              </a:rPr>
              <a:t>omestic investment 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BT">
                <a:solidFill>
                  <a:schemeClr val="bg1"/>
                </a:solidFill>
              </a:rPr>
              <a:t>rade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BT">
                <a:solidFill>
                  <a:schemeClr val="bg1"/>
                </a:solidFill>
              </a:rPr>
              <a:t>onstruction permit </a:t>
            </a:r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2DB6B43-68F6-AD4B-851D-872A3E8DAF25}"/>
              </a:ext>
            </a:extLst>
          </p:cNvPr>
          <p:cNvSpPr>
            <a:spLocks/>
          </p:cNvSpPr>
          <p:nvPr/>
        </p:nvSpPr>
        <p:spPr>
          <a:xfrm>
            <a:off x="8940412" y="661180"/>
            <a:ext cx="1886061" cy="1885070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>
                <a:solidFill>
                  <a:schemeClr val="bg1"/>
                </a:solidFill>
              </a:rPr>
              <a:t>Text area describes the procedures under the objective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15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426D161-18EE-B146-BDC0-1B50159D1E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4075" y="499872"/>
            <a:ext cx="6419724" cy="6120384"/>
          </a:xfrm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45A5294-1702-8645-99AE-54470F0F639A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58F10-FD69-F749-B9A2-9B4BDE91350A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tree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12E9691-1882-BC41-8948-1F2793A0D2E5}"/>
              </a:ext>
            </a:extLst>
          </p:cNvPr>
          <p:cNvSpPr>
            <a:spLocks/>
          </p:cNvSpPr>
          <p:nvPr/>
        </p:nvSpPr>
        <p:spPr>
          <a:xfrm>
            <a:off x="-334357" y="1005873"/>
            <a:ext cx="5568800" cy="5565873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684000" rIns="0" bIns="108000" rtlCol="0" anchor="ctr"/>
          <a:lstStyle/>
          <a:p>
            <a:r>
              <a:rPr lang="en-US" dirty="0">
                <a:solidFill>
                  <a:schemeClr val="bg1"/>
                </a:solidFill>
              </a:rPr>
              <a:t>Select a procedure based on: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Type of investment or the operation you want to achieve (foreign investment, domestic investment, trading, construction permit)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Proposed business location (dzongkhag)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Jurisdiction of the proposed location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Size of investment, to determine whether your proposed activity falls under medium and large or cottage and small industry (for domestic investment)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Whether the intended business activity requires environmental clearance or not</a:t>
            </a:r>
            <a:endParaRPr lang="en-BT">
              <a:solidFill>
                <a:schemeClr val="bg1"/>
              </a:solidFill>
            </a:endParaRPr>
          </a:p>
          <a:p>
            <a:pPr algn="ctr"/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7B2C10-38BD-DF48-B14A-13A1560F008D}"/>
              </a:ext>
            </a:extLst>
          </p:cNvPr>
          <p:cNvSpPr/>
          <p:nvPr/>
        </p:nvSpPr>
        <p:spPr>
          <a:xfrm rot="2700000">
            <a:off x="4781569" y="3441362"/>
            <a:ext cx="571500" cy="571500"/>
          </a:xfrm>
          <a:prstGeom prst="rect">
            <a:avLst/>
          </a:prstGeom>
          <a:solidFill>
            <a:srgbClr val="FF5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0385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426D161-18EE-B146-BDC0-1B50159D1E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4075" y="499872"/>
            <a:ext cx="6419724" cy="6120384"/>
          </a:xfrm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9488266-25E3-A047-925D-22EC0E04B4C5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E4BC97C-6C8B-884F-91F1-492C340A5919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tree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A0BB28-7741-5248-B397-D361C0DB89A0}"/>
              </a:ext>
            </a:extLst>
          </p:cNvPr>
          <p:cNvSpPr>
            <a:spLocks/>
          </p:cNvSpPr>
          <p:nvPr/>
        </p:nvSpPr>
        <p:spPr>
          <a:xfrm>
            <a:off x="-334357" y="1005873"/>
            <a:ext cx="5568800" cy="5565873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684000" rIns="0" bIns="108000" rtlCol="0" anchor="ctr"/>
          <a:lstStyle/>
          <a:p>
            <a:r>
              <a:rPr lang="en-US" dirty="0">
                <a:solidFill>
                  <a:schemeClr val="bg1"/>
                </a:solidFill>
              </a:rPr>
              <a:t>Select a procedure based on: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Type of investment or the operation you want to achieve (foreign investment, domestic investment, trading, construction permit)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Proposed business location (dzongkhag)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Jurisdiction of the proposed location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Size of investment, to determine whether your proposed activity falls under medium and large or cottage and small industry (for domestic investment)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Whether the intended business activity requires environmental clearance or not</a:t>
            </a:r>
            <a:endParaRPr lang="en-BT">
              <a:solidFill>
                <a:schemeClr val="bg1"/>
              </a:solidFill>
            </a:endParaRPr>
          </a:p>
          <a:p>
            <a:pPr algn="ctr"/>
            <a:endParaRPr lang="en-BT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BD34AB-605D-9442-AFBA-6215AA45FA9C}"/>
              </a:ext>
            </a:extLst>
          </p:cNvPr>
          <p:cNvSpPr/>
          <p:nvPr/>
        </p:nvSpPr>
        <p:spPr>
          <a:xfrm rot="2700000">
            <a:off x="4781569" y="3441362"/>
            <a:ext cx="571500" cy="571500"/>
          </a:xfrm>
          <a:prstGeom prst="rect">
            <a:avLst/>
          </a:prstGeom>
          <a:solidFill>
            <a:srgbClr val="FF5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6F85AF-91D9-D04D-8579-3DB8A3F5F245}"/>
              </a:ext>
            </a:extLst>
          </p:cNvPr>
          <p:cNvSpPr/>
          <p:nvPr/>
        </p:nvSpPr>
        <p:spPr>
          <a:xfrm rot="2700000">
            <a:off x="9413635" y="2274952"/>
            <a:ext cx="571500" cy="571500"/>
          </a:xfrm>
          <a:prstGeom prst="rect">
            <a:avLst/>
          </a:prstGeom>
          <a:solidFill>
            <a:srgbClr val="FF5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50DAD8-88A8-954F-AE38-A1EF94B643D6}"/>
              </a:ext>
            </a:extLst>
          </p:cNvPr>
          <p:cNvSpPr>
            <a:spLocks/>
          </p:cNvSpPr>
          <p:nvPr/>
        </p:nvSpPr>
        <p:spPr>
          <a:xfrm>
            <a:off x="9527600" y="1494451"/>
            <a:ext cx="2201008" cy="2199852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BT">
                <a:solidFill>
                  <a:schemeClr val="bg1"/>
                </a:solidFill>
              </a:rPr>
              <a:t>elect any procedure to go to procedure summary page</a:t>
            </a:r>
            <a:endParaRPr lang="en-B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103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E2560F-FEF3-1644-89ED-FAC986899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3206" y="536448"/>
            <a:ext cx="7813818" cy="6274733"/>
          </a:xfrm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F602419-D102-C94B-A3E7-8073C7AA617F}"/>
              </a:ext>
            </a:extLst>
          </p:cNvPr>
          <p:cNvSpPr/>
          <p:nvPr/>
        </p:nvSpPr>
        <p:spPr>
          <a:xfrm>
            <a:off x="0" y="0"/>
            <a:ext cx="12192000" cy="506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AD730B-CC9A-3C40-9C50-740AB16E77F0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506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T" sz="2300" b="1">
                <a:solidFill>
                  <a:srgbClr val="2E85B9"/>
                </a:solidFill>
              </a:rPr>
              <a:t>Procedures </a:t>
            </a:r>
            <a:r>
              <a:rPr lang="fr-CH" sz="2300" b="1" dirty="0" err="1">
                <a:solidFill>
                  <a:srgbClr val="2E85B9"/>
                </a:solidFill>
              </a:rPr>
              <a:t>presented</a:t>
            </a:r>
            <a:r>
              <a:rPr lang="fr-CH" sz="2300" b="1" dirty="0">
                <a:solidFill>
                  <a:srgbClr val="2E85B9"/>
                </a:solidFill>
              </a:rPr>
              <a:t> </a:t>
            </a:r>
            <a:r>
              <a:rPr lang="fr-CH" sz="2300" b="1" dirty="0" err="1">
                <a:solidFill>
                  <a:srgbClr val="2E85B9"/>
                </a:solidFill>
              </a:rPr>
              <a:t>from</a:t>
            </a:r>
            <a:r>
              <a:rPr lang="fr-CH" sz="2300" b="1" dirty="0">
                <a:solidFill>
                  <a:srgbClr val="2E85B9"/>
                </a:solidFill>
              </a:rPr>
              <a:t> the </a:t>
            </a:r>
            <a:r>
              <a:rPr lang="fr-CH" sz="2300" b="1" dirty="0" err="1">
                <a:solidFill>
                  <a:srgbClr val="2E85B9"/>
                </a:solidFill>
              </a:rPr>
              <a:t>user’s</a:t>
            </a:r>
            <a:r>
              <a:rPr lang="fr-CH" sz="2300" b="1" dirty="0">
                <a:solidFill>
                  <a:srgbClr val="2E85B9"/>
                </a:solidFill>
              </a:rPr>
              <a:t> point of </a:t>
            </a:r>
            <a:r>
              <a:rPr lang="fr-CH" sz="2300" b="1" dirty="0" err="1">
                <a:solidFill>
                  <a:srgbClr val="2E85B9"/>
                </a:solidFill>
              </a:rPr>
              <a:t>view</a:t>
            </a:r>
            <a:endParaRPr lang="en-BT" sz="2300" b="1" dirty="0">
              <a:solidFill>
                <a:srgbClr val="2E85B9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5D6F64A-9239-7A49-84F8-4546CA8EBC06}"/>
              </a:ext>
            </a:extLst>
          </p:cNvPr>
          <p:cNvSpPr>
            <a:spLocks/>
          </p:cNvSpPr>
          <p:nvPr/>
        </p:nvSpPr>
        <p:spPr>
          <a:xfrm>
            <a:off x="108380" y="2604337"/>
            <a:ext cx="2184653" cy="2183505"/>
          </a:xfrm>
          <a:prstGeom prst="ellipse">
            <a:avLst/>
          </a:prstGeom>
          <a:solidFill>
            <a:srgbClr val="FF5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BT" sz="2400">
                <a:solidFill>
                  <a:schemeClr val="bg1"/>
                </a:solidFill>
              </a:rPr>
              <a:t>The procedure summary page </a:t>
            </a:r>
            <a:endParaRPr lang="en-B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571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4104</TotalTime>
  <Words>962</Words>
  <Application>Microsoft Macintosh PowerPoint</Application>
  <PresentationFormat>Widescreen</PresentationFormat>
  <Paragraphs>172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Avenir Book</vt:lpstr>
      <vt:lpstr>Calibri</vt:lpstr>
      <vt:lpstr>Calibri Light</vt:lpstr>
      <vt:lpstr>Office Theme</vt:lpstr>
      <vt:lpstr>PowerPoint Presentation</vt:lpstr>
      <vt:lpstr>bhutan.eregulations.org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Celia Aivalioti</cp:lastModifiedBy>
  <cp:revision>66</cp:revision>
  <dcterms:created xsi:type="dcterms:W3CDTF">2021-01-08T10:07:38Z</dcterms:created>
  <dcterms:modified xsi:type="dcterms:W3CDTF">2021-01-13T16:35:38Z</dcterms:modified>
</cp:coreProperties>
</file>